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57" r:id="rId3"/>
    <p:sldId id="276" r:id="rId4"/>
    <p:sldId id="287" r:id="rId5"/>
    <p:sldId id="258" r:id="rId6"/>
    <p:sldId id="259" r:id="rId7"/>
    <p:sldId id="260" r:id="rId8"/>
    <p:sldId id="261" r:id="rId9"/>
    <p:sldId id="286" r:id="rId10"/>
    <p:sldId id="262" r:id="rId11"/>
    <p:sldId id="263" r:id="rId12"/>
    <p:sldId id="264" r:id="rId13"/>
    <p:sldId id="265" r:id="rId14"/>
    <p:sldId id="266" r:id="rId15"/>
    <p:sldId id="267" r:id="rId16"/>
    <p:sldId id="268" r:id="rId17"/>
    <p:sldId id="289" r:id="rId18"/>
    <p:sldId id="293" r:id="rId19"/>
    <p:sldId id="288" r:id="rId20"/>
    <p:sldId id="290" r:id="rId21"/>
    <p:sldId id="291" r:id="rId22"/>
    <p:sldId id="292" r:id="rId23"/>
    <p:sldId id="269" r:id="rId24"/>
    <p:sldId id="270" r:id="rId25"/>
    <p:sldId id="271" r:id="rId26"/>
    <p:sldId id="272" r:id="rId27"/>
    <p:sldId id="294" r:id="rId28"/>
    <p:sldId id="300" r:id="rId29"/>
    <p:sldId id="295" r:id="rId30"/>
    <p:sldId id="296" r:id="rId31"/>
    <p:sldId id="297" r:id="rId32"/>
    <p:sldId id="299" r:id="rId33"/>
    <p:sldId id="298" r:id="rId34"/>
    <p:sldId id="274" r:id="rId35"/>
    <p:sldId id="275" r:id="rId36"/>
    <p:sldId id="277" r:id="rId37"/>
    <p:sldId id="278" r:id="rId38"/>
    <p:sldId id="280" r:id="rId39"/>
    <p:sldId id="281" r:id="rId40"/>
    <p:sldId id="282" r:id="rId41"/>
    <p:sldId id="283"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689" autoAdjust="0"/>
  </p:normalViewPr>
  <p:slideViewPr>
    <p:cSldViewPr>
      <p:cViewPr varScale="1">
        <p:scale>
          <a:sx n="66" d="100"/>
          <a:sy n="66" d="100"/>
        </p:scale>
        <p:origin x="150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E81A08-9A39-4EC2-BF37-4EF2961AB3E9}" type="datetimeFigureOut">
              <a:rPr lang="en-AU" smtClean="0"/>
              <a:t>16/08/2015</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ADFA08-FC12-4EE3-B4A1-C9DCC6D5391C}" type="slidenum">
              <a:rPr lang="en-AU" smtClean="0"/>
              <a:t>‹#›</a:t>
            </a:fld>
            <a:endParaRPr lang="en-AU"/>
          </a:p>
        </p:txBody>
      </p:sp>
    </p:spTree>
    <p:extLst>
      <p:ext uri="{BB962C8B-B14F-4D97-AF65-F5344CB8AC3E}">
        <p14:creationId xmlns:p14="http://schemas.microsoft.com/office/powerpoint/2010/main" val="1677464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Need to be confident that you don’t need to know it all – just where to get resources and/or support when you need it.</a:t>
            </a:r>
          </a:p>
          <a:p>
            <a:endParaRPr lang="en-AU" dirty="0"/>
          </a:p>
        </p:txBody>
      </p:sp>
      <p:sp>
        <p:nvSpPr>
          <p:cNvPr id="4" name="Slide Number Placeholder 3"/>
          <p:cNvSpPr>
            <a:spLocks noGrp="1"/>
          </p:cNvSpPr>
          <p:nvPr>
            <p:ph type="sldNum" sz="quarter" idx="10"/>
          </p:nvPr>
        </p:nvSpPr>
        <p:spPr/>
        <p:txBody>
          <a:bodyPr/>
          <a:lstStyle/>
          <a:p>
            <a:fld id="{81ADFA08-FC12-4EE3-B4A1-C9DCC6D5391C}" type="slidenum">
              <a:rPr lang="en-AU" smtClean="0"/>
              <a:t>2</a:t>
            </a:fld>
            <a:endParaRPr lang="en-AU"/>
          </a:p>
        </p:txBody>
      </p:sp>
    </p:spTree>
    <p:extLst>
      <p:ext uri="{BB962C8B-B14F-4D97-AF65-F5344CB8AC3E}">
        <p14:creationId xmlns:p14="http://schemas.microsoft.com/office/powerpoint/2010/main" val="194410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*In</a:t>
            </a:r>
            <a:r>
              <a:rPr lang="en-AU" baseline="0" dirty="0" smtClean="0"/>
              <a:t> Catholic Ed they are called ESOs or Education Support Officers.  </a:t>
            </a:r>
            <a:r>
              <a:rPr lang="en-AU" dirty="0" smtClean="0"/>
              <a:t>Support resources applied to the setting are applied by the relevant consultants in DECD and Catholic Ed after an assessment. </a:t>
            </a:r>
            <a:r>
              <a:rPr lang="en-AU" baseline="0" dirty="0" smtClean="0"/>
              <a:t>In class support varies across independent schools and in some cases parents pay for a full time support worker for their child</a:t>
            </a:r>
            <a:endParaRPr lang="en-AU" dirty="0" smtClean="0"/>
          </a:p>
          <a:p>
            <a:r>
              <a:rPr lang="en-AU" baseline="0" dirty="0" smtClean="0"/>
              <a:t> </a:t>
            </a:r>
            <a:endParaRPr lang="en-AU" dirty="0"/>
          </a:p>
        </p:txBody>
      </p:sp>
      <p:sp>
        <p:nvSpPr>
          <p:cNvPr id="4" name="Slide Number Placeholder 3"/>
          <p:cNvSpPr>
            <a:spLocks noGrp="1"/>
          </p:cNvSpPr>
          <p:nvPr>
            <p:ph type="sldNum" sz="quarter" idx="10"/>
          </p:nvPr>
        </p:nvSpPr>
        <p:spPr/>
        <p:txBody>
          <a:bodyPr/>
          <a:lstStyle/>
          <a:p>
            <a:fld id="{81ADFA08-FC12-4EE3-B4A1-C9DCC6D5391C}" type="slidenum">
              <a:rPr lang="en-AU" smtClean="0"/>
              <a:t>13</a:t>
            </a:fld>
            <a:endParaRPr lang="en-AU"/>
          </a:p>
        </p:txBody>
      </p:sp>
    </p:spTree>
    <p:extLst>
      <p:ext uri="{BB962C8B-B14F-4D97-AF65-F5344CB8AC3E}">
        <p14:creationId xmlns:p14="http://schemas.microsoft.com/office/powerpoint/2010/main" val="30459981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It can be disconcerting to have someone else</a:t>
            </a:r>
            <a:r>
              <a:rPr lang="en-AU" baseline="0" dirty="0" smtClean="0"/>
              <a:t> in your class when you are teaching and can take some confidence to not feel like they are assessing you.</a:t>
            </a:r>
          </a:p>
          <a:p>
            <a:r>
              <a:rPr lang="en-AU" baseline="0" dirty="0" smtClean="0"/>
              <a:t>As a member of the school leadership team at one high school I taught at, when I was doing support teaching for my students, I was often sent out in the corridor to deal with the naughty kids.  Or sent to the Library to supervise half the class doing independent research so that the teacher only had to deal with the well-behaved half of the class.  This was NOT my role!  I was not a second teacher in the classroom – I was there to support 1 or 2 students with their learning.</a:t>
            </a:r>
          </a:p>
          <a:p>
            <a:r>
              <a:rPr lang="en-AU" baseline="0" dirty="0" smtClean="0"/>
              <a:t>We all have to fly by the seat of our pants in the classroom at times and invent a lesson on the way down the corridor.  But where a teacher has clued me in to what’s coming up, the lessons and the benefit of having me there have been hugely enhanced.</a:t>
            </a:r>
            <a:endParaRPr lang="en-AU" dirty="0" smtClean="0"/>
          </a:p>
          <a:p>
            <a:r>
              <a:rPr lang="en-AU" dirty="0" smtClean="0"/>
              <a:t>Also, where I have taught students with severe physical disabilities who are wholly reliant on assistive technology, their support worker has been my teacher.</a:t>
            </a:r>
            <a:endParaRPr lang="en-AU" dirty="0"/>
          </a:p>
        </p:txBody>
      </p:sp>
      <p:sp>
        <p:nvSpPr>
          <p:cNvPr id="4" name="Slide Number Placeholder 3"/>
          <p:cNvSpPr>
            <a:spLocks noGrp="1"/>
          </p:cNvSpPr>
          <p:nvPr>
            <p:ph type="sldNum" sz="quarter" idx="10"/>
          </p:nvPr>
        </p:nvSpPr>
        <p:spPr/>
        <p:txBody>
          <a:bodyPr/>
          <a:lstStyle/>
          <a:p>
            <a:fld id="{81ADFA08-FC12-4EE3-B4A1-C9DCC6D5391C}" type="slidenum">
              <a:rPr lang="en-AU" smtClean="0"/>
              <a:t>14</a:t>
            </a:fld>
            <a:endParaRPr lang="en-AU"/>
          </a:p>
        </p:txBody>
      </p:sp>
    </p:spTree>
    <p:extLst>
      <p:ext uri="{BB962C8B-B14F-4D97-AF65-F5344CB8AC3E}">
        <p14:creationId xmlns:p14="http://schemas.microsoft.com/office/powerpoint/2010/main" val="562690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6.  An </a:t>
            </a:r>
            <a:r>
              <a:rPr lang="en-AU" dirty="0" err="1" smtClean="0"/>
              <a:t>Auslan</a:t>
            </a:r>
            <a:r>
              <a:rPr lang="en-AU" dirty="0" smtClean="0"/>
              <a:t> interpreter may play a more active role in the class with younger students.  Also with </a:t>
            </a:r>
            <a:r>
              <a:rPr lang="en-AU" dirty="0" err="1" smtClean="0"/>
              <a:t>Auslan</a:t>
            </a:r>
            <a:r>
              <a:rPr lang="en-AU" dirty="0" smtClean="0"/>
              <a:t>, you may need to give time to the student and interpreter alone so that they can invent signs for words/phrases</a:t>
            </a:r>
            <a:r>
              <a:rPr lang="en-AU" baseline="0" dirty="0" smtClean="0"/>
              <a:t> that aren’t part of common </a:t>
            </a:r>
            <a:r>
              <a:rPr lang="en-AU" baseline="0" dirty="0" err="1" smtClean="0"/>
              <a:t>Auslan</a:t>
            </a:r>
            <a:r>
              <a:rPr lang="en-AU" baseline="0" dirty="0" smtClean="0"/>
              <a:t> usage.  This will become more and more the case the higher the level of the student. (</a:t>
            </a:r>
            <a:r>
              <a:rPr lang="en-AU" baseline="0" dirty="0" err="1" smtClean="0"/>
              <a:t>Eg</a:t>
            </a:r>
            <a:r>
              <a:rPr lang="en-AU" baseline="0" dirty="0" smtClean="0"/>
              <a:t>: TAFE Patisserie student)</a:t>
            </a:r>
            <a:endParaRPr lang="en-AU" dirty="0" smtClean="0"/>
          </a:p>
          <a:p>
            <a:endParaRPr lang="en-AU" dirty="0"/>
          </a:p>
        </p:txBody>
      </p:sp>
      <p:sp>
        <p:nvSpPr>
          <p:cNvPr id="4" name="Slide Number Placeholder 3"/>
          <p:cNvSpPr>
            <a:spLocks noGrp="1"/>
          </p:cNvSpPr>
          <p:nvPr>
            <p:ph type="sldNum" sz="quarter" idx="10"/>
          </p:nvPr>
        </p:nvSpPr>
        <p:spPr/>
        <p:txBody>
          <a:bodyPr/>
          <a:lstStyle/>
          <a:p>
            <a:fld id="{81ADFA08-FC12-4EE3-B4A1-C9DCC6D5391C}" type="slidenum">
              <a:rPr lang="en-AU" smtClean="0"/>
              <a:t>15</a:t>
            </a:fld>
            <a:endParaRPr lang="en-AU"/>
          </a:p>
        </p:txBody>
      </p:sp>
    </p:spTree>
    <p:extLst>
      <p:ext uri="{BB962C8B-B14F-4D97-AF65-F5344CB8AC3E}">
        <p14:creationId xmlns:p14="http://schemas.microsoft.com/office/powerpoint/2010/main" val="10461413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Learning disabilities include: Dyslexia, Auditory Processing Disorder, Dysgraphia, Sensory </a:t>
            </a:r>
            <a:r>
              <a:rPr lang="en-AU" dirty="0" err="1" smtClean="0"/>
              <a:t>Intergrative</a:t>
            </a:r>
            <a:r>
              <a:rPr lang="en-AU" dirty="0" smtClean="0"/>
              <a:t>/Processing Disorder (SID), Dyspraxia, Dyscalculia</a:t>
            </a:r>
          </a:p>
          <a:p>
            <a:r>
              <a:rPr lang="en-AU" dirty="0" smtClean="0"/>
              <a:t>Behavioural disabilities include: ADD/ADHD, Oppositional Defiance Disorder,</a:t>
            </a:r>
            <a:r>
              <a:rPr lang="en-AU" baseline="0" dirty="0" smtClean="0"/>
              <a:t> Pervasive Developmental Disorder</a:t>
            </a:r>
          </a:p>
          <a:p>
            <a:r>
              <a:rPr lang="en-AU" baseline="0" dirty="0" smtClean="0"/>
              <a:t>Mental Health conditions: Depression, Anxiety.  Bipolar Disorder and Schizophrenia usually present for the first time after age of compulsion.  Self harm, eating disorders </a:t>
            </a:r>
            <a:r>
              <a:rPr lang="en-AU" baseline="0" dirty="0" err="1" smtClean="0"/>
              <a:t>etc</a:t>
            </a:r>
            <a:r>
              <a:rPr lang="en-AU" baseline="0" dirty="0" smtClean="0"/>
              <a:t> are usually linked with other conditions and often with PTSD and anxiety.</a:t>
            </a:r>
            <a:endParaRPr lang="en-AU" dirty="0" smtClean="0"/>
          </a:p>
          <a:p>
            <a:endParaRPr lang="en-AU" dirty="0"/>
          </a:p>
        </p:txBody>
      </p:sp>
      <p:sp>
        <p:nvSpPr>
          <p:cNvPr id="4" name="Slide Number Placeholder 3"/>
          <p:cNvSpPr>
            <a:spLocks noGrp="1"/>
          </p:cNvSpPr>
          <p:nvPr>
            <p:ph type="sldNum" sz="quarter" idx="10"/>
          </p:nvPr>
        </p:nvSpPr>
        <p:spPr/>
        <p:txBody>
          <a:bodyPr/>
          <a:lstStyle/>
          <a:p>
            <a:fld id="{81ADFA08-FC12-4EE3-B4A1-C9DCC6D5391C}" type="slidenum">
              <a:rPr lang="en-AU" smtClean="0"/>
              <a:t>16</a:t>
            </a:fld>
            <a:endParaRPr lang="en-AU"/>
          </a:p>
        </p:txBody>
      </p:sp>
    </p:spTree>
    <p:extLst>
      <p:ext uri="{BB962C8B-B14F-4D97-AF65-F5344CB8AC3E}">
        <p14:creationId xmlns:p14="http://schemas.microsoft.com/office/powerpoint/2010/main" val="19562817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Take suggestions.  </a:t>
            </a:r>
          </a:p>
        </p:txBody>
      </p:sp>
      <p:sp>
        <p:nvSpPr>
          <p:cNvPr id="4" name="Slide Number Placeholder 3"/>
          <p:cNvSpPr>
            <a:spLocks noGrp="1"/>
          </p:cNvSpPr>
          <p:nvPr>
            <p:ph type="sldNum" sz="quarter" idx="10"/>
          </p:nvPr>
        </p:nvSpPr>
        <p:spPr/>
        <p:txBody>
          <a:bodyPr/>
          <a:lstStyle/>
          <a:p>
            <a:fld id="{81ADFA08-FC12-4EE3-B4A1-C9DCC6D5391C}" type="slidenum">
              <a:rPr lang="en-AU" smtClean="0"/>
              <a:t>19</a:t>
            </a:fld>
            <a:endParaRPr lang="en-AU"/>
          </a:p>
        </p:txBody>
      </p:sp>
    </p:spTree>
    <p:extLst>
      <p:ext uri="{BB962C8B-B14F-4D97-AF65-F5344CB8AC3E}">
        <p14:creationId xmlns:p14="http://schemas.microsoft.com/office/powerpoint/2010/main" val="3395449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Here’s where it gets</a:t>
            </a:r>
            <a:r>
              <a:rPr lang="en-AU" baseline="0" dirty="0" smtClean="0"/>
              <a:t> sticky. Let’s look at me.   I have a disability – and it’s not just being blonde… I have an acquired brain injury that affects 2 things – my vision and my ability to remember new nouns.  So for example, if you showed me a whisk and I’d never seen one before and told me it was called a whisk, without some tricks I’ve learned to get around my problem, I would forever more call it a ‘thing to whip cream or beat eggs’.  So do I have a neurological disability?  Or do I have a sensory disability because it affects my vision?  The same thing goes for physical disability.</a:t>
            </a: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Let’s think about Cerebral Palsy as another example.  (</a:t>
            </a:r>
            <a:r>
              <a:rPr lang="en-AU" baseline="0" dirty="0" err="1" smtClean="0"/>
              <a:t>eg</a:t>
            </a:r>
            <a:r>
              <a:rPr lang="en-AU" baseline="0" dirty="0" smtClean="0"/>
              <a:t> Carmine)  Or Mitch example.</a:t>
            </a:r>
            <a:endParaRPr lang="en-AU" dirty="0" smtClean="0"/>
          </a:p>
          <a:p>
            <a:endParaRPr lang="en-AU" dirty="0"/>
          </a:p>
        </p:txBody>
      </p:sp>
      <p:sp>
        <p:nvSpPr>
          <p:cNvPr id="4" name="Slide Number Placeholder 3"/>
          <p:cNvSpPr>
            <a:spLocks noGrp="1"/>
          </p:cNvSpPr>
          <p:nvPr>
            <p:ph type="sldNum" sz="quarter" idx="10"/>
          </p:nvPr>
        </p:nvSpPr>
        <p:spPr/>
        <p:txBody>
          <a:bodyPr/>
          <a:lstStyle/>
          <a:p>
            <a:fld id="{81ADFA08-FC12-4EE3-B4A1-C9DCC6D5391C}" type="slidenum">
              <a:rPr lang="en-AU" smtClean="0"/>
              <a:t>20</a:t>
            </a:fld>
            <a:endParaRPr lang="en-AU"/>
          </a:p>
        </p:txBody>
      </p:sp>
    </p:spTree>
    <p:extLst>
      <p:ext uri="{BB962C8B-B14F-4D97-AF65-F5344CB8AC3E}">
        <p14:creationId xmlns:p14="http://schemas.microsoft.com/office/powerpoint/2010/main" val="38512416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Most students with some form of physical disability that you encounter in your classroom will come with no additional support –</a:t>
            </a:r>
            <a:r>
              <a:rPr lang="en-AU" baseline="0" dirty="0" smtClean="0"/>
              <a:t> so read up, talk to parents/caregivers and keep abreast of what’s new (SERU newsletter, NDCO newsletters </a:t>
            </a:r>
            <a:r>
              <a:rPr lang="en-AU" baseline="0" dirty="0" err="1" smtClean="0"/>
              <a:t>etc</a:t>
            </a:r>
            <a:r>
              <a:rPr lang="en-AU" baseline="0" dirty="0" smtClean="0"/>
              <a:t>).</a:t>
            </a:r>
            <a:endParaRPr lang="en-AU" dirty="0"/>
          </a:p>
        </p:txBody>
      </p:sp>
      <p:sp>
        <p:nvSpPr>
          <p:cNvPr id="4" name="Slide Number Placeholder 3"/>
          <p:cNvSpPr>
            <a:spLocks noGrp="1"/>
          </p:cNvSpPr>
          <p:nvPr>
            <p:ph type="sldNum" sz="quarter" idx="10"/>
          </p:nvPr>
        </p:nvSpPr>
        <p:spPr/>
        <p:txBody>
          <a:bodyPr/>
          <a:lstStyle/>
          <a:p>
            <a:fld id="{81ADFA08-FC12-4EE3-B4A1-C9DCC6D5391C}" type="slidenum">
              <a:rPr lang="en-AU" smtClean="0"/>
              <a:t>21</a:t>
            </a:fld>
            <a:endParaRPr lang="en-AU"/>
          </a:p>
        </p:txBody>
      </p:sp>
    </p:spTree>
    <p:extLst>
      <p:ext uri="{BB962C8B-B14F-4D97-AF65-F5344CB8AC3E}">
        <p14:creationId xmlns:p14="http://schemas.microsoft.com/office/powerpoint/2010/main" val="20559758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Layout:  Clear paths of travel; easy access to resources/supplies – particularly in </a:t>
            </a:r>
            <a:r>
              <a:rPr lang="en-AU" dirty="0" err="1" smtClean="0"/>
              <a:t>prac</a:t>
            </a:r>
            <a:r>
              <a:rPr lang="en-AU" dirty="0" smtClean="0"/>
              <a:t> subjects</a:t>
            </a:r>
          </a:p>
          <a:p>
            <a:r>
              <a:rPr lang="en-AU" dirty="0" smtClean="0"/>
              <a:t>Alternate</a:t>
            </a:r>
            <a:r>
              <a:rPr lang="en-AU" baseline="0" dirty="0" smtClean="0"/>
              <a:t> methods:  use buddies/small groups; instead of getting students to work with textbooks, scan a page and project it for all; create new rules for game/sports; GET SUGGESTIONS!!!!!</a:t>
            </a:r>
          </a:p>
          <a:p>
            <a:r>
              <a:rPr lang="en-AU" baseline="0" dirty="0" smtClean="0"/>
              <a:t>Equipment:  May range from fatter pens/pencils to </a:t>
            </a:r>
            <a:r>
              <a:rPr lang="en-AU" baseline="0" dirty="0" err="1" smtClean="0"/>
              <a:t>SmartPens</a:t>
            </a:r>
            <a:r>
              <a:rPr lang="en-AU" baseline="0" dirty="0" smtClean="0"/>
              <a:t> to Voice Recognition Software, </a:t>
            </a:r>
            <a:r>
              <a:rPr lang="en-AU" baseline="0" dirty="0" err="1" smtClean="0"/>
              <a:t>Screenreaders</a:t>
            </a:r>
            <a:r>
              <a:rPr lang="en-AU" baseline="0" dirty="0" smtClean="0"/>
              <a:t> </a:t>
            </a:r>
            <a:r>
              <a:rPr lang="en-AU" baseline="0" dirty="0" err="1" smtClean="0"/>
              <a:t>etc</a:t>
            </a:r>
            <a:r>
              <a:rPr lang="en-AU" baseline="0" dirty="0" smtClean="0"/>
              <a:t> to signboards etc.  GET SUGGESTIONS – what have they seen?</a:t>
            </a:r>
            <a:endParaRPr lang="en-AU" dirty="0"/>
          </a:p>
        </p:txBody>
      </p:sp>
      <p:sp>
        <p:nvSpPr>
          <p:cNvPr id="4" name="Slide Number Placeholder 3"/>
          <p:cNvSpPr>
            <a:spLocks noGrp="1"/>
          </p:cNvSpPr>
          <p:nvPr>
            <p:ph type="sldNum" sz="quarter" idx="10"/>
          </p:nvPr>
        </p:nvSpPr>
        <p:spPr/>
        <p:txBody>
          <a:bodyPr/>
          <a:lstStyle/>
          <a:p>
            <a:fld id="{81ADFA08-FC12-4EE3-B4A1-C9DCC6D5391C}" type="slidenum">
              <a:rPr lang="en-AU" smtClean="0"/>
              <a:t>22</a:t>
            </a:fld>
            <a:endParaRPr lang="en-AU"/>
          </a:p>
        </p:txBody>
      </p:sp>
    </p:spTree>
    <p:extLst>
      <p:ext uri="{BB962C8B-B14F-4D97-AF65-F5344CB8AC3E}">
        <p14:creationId xmlns:p14="http://schemas.microsoft.com/office/powerpoint/2010/main" val="28152442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 first point is one I learned</a:t>
            </a:r>
            <a:r>
              <a:rPr lang="en-AU" baseline="0" dirty="0" smtClean="0"/>
              <a:t> as a young teacher at Kaurna Plains Aboriginal School.  I learned to teach the ‘</a:t>
            </a:r>
            <a:r>
              <a:rPr lang="en-AU" baseline="0" dirty="0" err="1" smtClean="0"/>
              <a:t>Nunga</a:t>
            </a:r>
            <a:r>
              <a:rPr lang="en-AU" baseline="0" dirty="0" smtClean="0"/>
              <a:t> Way’ and it made me a better teacher for all my students.  The same thing goes for teaching kids with a range of disabilities.  I learned to explain things with more thought (</a:t>
            </a:r>
            <a:r>
              <a:rPr lang="en-AU" baseline="0" dirty="0" err="1" smtClean="0"/>
              <a:t>eg</a:t>
            </a:r>
            <a:r>
              <a:rPr lang="en-AU" baseline="0" dirty="0" smtClean="0"/>
              <a:t> Petrol example) and to use multiple cues – </a:t>
            </a:r>
            <a:r>
              <a:rPr lang="en-AU" baseline="0" dirty="0" err="1" smtClean="0"/>
              <a:t>eg</a:t>
            </a:r>
            <a:r>
              <a:rPr lang="en-AU" baseline="0" dirty="0" smtClean="0"/>
              <a:t> break instructions up into clear steps, tell instructions, write them on the board in numbered order and to make some sort of gesture or ‘show and tell’ with each instruction so that there was an extra visual cue.</a:t>
            </a:r>
            <a:endParaRPr lang="en-AU" dirty="0"/>
          </a:p>
        </p:txBody>
      </p:sp>
      <p:sp>
        <p:nvSpPr>
          <p:cNvPr id="4" name="Slide Number Placeholder 3"/>
          <p:cNvSpPr>
            <a:spLocks noGrp="1"/>
          </p:cNvSpPr>
          <p:nvPr>
            <p:ph type="sldNum" sz="quarter" idx="10"/>
          </p:nvPr>
        </p:nvSpPr>
        <p:spPr/>
        <p:txBody>
          <a:bodyPr/>
          <a:lstStyle/>
          <a:p>
            <a:fld id="{81ADFA08-FC12-4EE3-B4A1-C9DCC6D5391C}" type="slidenum">
              <a:rPr lang="en-AU" smtClean="0"/>
              <a:t>23</a:t>
            </a:fld>
            <a:endParaRPr lang="en-AU"/>
          </a:p>
        </p:txBody>
      </p:sp>
    </p:spTree>
    <p:extLst>
      <p:ext uri="{BB962C8B-B14F-4D97-AF65-F5344CB8AC3E}">
        <p14:creationId xmlns:p14="http://schemas.microsoft.com/office/powerpoint/2010/main" val="21529618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 techniques I’m describing do not discriminate against or limit the students who do not have any challenges</a:t>
            </a:r>
            <a:r>
              <a:rPr lang="en-AU" baseline="0" dirty="0" smtClean="0"/>
              <a:t> related to disability</a:t>
            </a:r>
          </a:p>
          <a:p>
            <a:endParaRPr lang="en-AU" baseline="0" dirty="0" smtClean="0"/>
          </a:p>
          <a:p>
            <a:r>
              <a:rPr lang="en-AU" baseline="0" dirty="0" smtClean="0"/>
              <a:t>Questioning: instead of saying, “has everyone got that”, you may want to ask an open question along the lines of, “Liam, when you’ve finished cutting out the shapes, what comes next?”  And use a student who will know the answer as this reinforces your instructions to students who don’t remember well when they hear something only once.</a:t>
            </a:r>
          </a:p>
          <a:p>
            <a:r>
              <a:rPr lang="en-AU" baseline="0" dirty="0" smtClean="0"/>
              <a:t>Repeating safety instructions doesn’t always work (</a:t>
            </a:r>
            <a:r>
              <a:rPr lang="en-AU" baseline="0" dirty="0" err="1" smtClean="0"/>
              <a:t>eg</a:t>
            </a:r>
            <a:r>
              <a:rPr lang="en-AU" baseline="0" dirty="0" smtClean="0"/>
              <a:t>; Marden example)</a:t>
            </a:r>
            <a:endParaRPr lang="en-AU" dirty="0" smtClean="0"/>
          </a:p>
          <a:p>
            <a:endParaRPr lang="en-AU" dirty="0"/>
          </a:p>
        </p:txBody>
      </p:sp>
      <p:sp>
        <p:nvSpPr>
          <p:cNvPr id="4" name="Slide Number Placeholder 3"/>
          <p:cNvSpPr>
            <a:spLocks noGrp="1"/>
          </p:cNvSpPr>
          <p:nvPr>
            <p:ph type="sldNum" sz="quarter" idx="10"/>
          </p:nvPr>
        </p:nvSpPr>
        <p:spPr/>
        <p:txBody>
          <a:bodyPr/>
          <a:lstStyle/>
          <a:p>
            <a:fld id="{81ADFA08-FC12-4EE3-B4A1-C9DCC6D5391C}" type="slidenum">
              <a:rPr lang="en-AU" smtClean="0"/>
              <a:t>24</a:t>
            </a:fld>
            <a:endParaRPr lang="en-AU"/>
          </a:p>
        </p:txBody>
      </p:sp>
    </p:spTree>
    <p:extLst>
      <p:ext uri="{BB962C8B-B14F-4D97-AF65-F5344CB8AC3E}">
        <p14:creationId xmlns:p14="http://schemas.microsoft.com/office/powerpoint/2010/main" val="2770423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1ADFA08-FC12-4EE3-B4A1-C9DCC6D5391C}" type="slidenum">
              <a:rPr lang="en-AU" smtClean="0"/>
              <a:t>3</a:t>
            </a:fld>
            <a:endParaRPr lang="en-AU"/>
          </a:p>
        </p:txBody>
      </p:sp>
    </p:spTree>
    <p:extLst>
      <p:ext uri="{BB962C8B-B14F-4D97-AF65-F5344CB8AC3E}">
        <p14:creationId xmlns:p14="http://schemas.microsoft.com/office/powerpoint/2010/main" val="19416728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Talk thru examples</a:t>
            </a:r>
          </a:p>
          <a:p>
            <a:endParaRPr lang="en-AU" dirty="0"/>
          </a:p>
        </p:txBody>
      </p:sp>
      <p:sp>
        <p:nvSpPr>
          <p:cNvPr id="4" name="Slide Number Placeholder 3"/>
          <p:cNvSpPr>
            <a:spLocks noGrp="1"/>
          </p:cNvSpPr>
          <p:nvPr>
            <p:ph type="sldNum" sz="quarter" idx="10"/>
          </p:nvPr>
        </p:nvSpPr>
        <p:spPr/>
        <p:txBody>
          <a:bodyPr/>
          <a:lstStyle/>
          <a:p>
            <a:fld id="{81ADFA08-FC12-4EE3-B4A1-C9DCC6D5391C}" type="slidenum">
              <a:rPr lang="en-AU" smtClean="0"/>
              <a:t>25</a:t>
            </a:fld>
            <a:endParaRPr lang="en-AU"/>
          </a:p>
        </p:txBody>
      </p:sp>
    </p:spTree>
    <p:extLst>
      <p:ext uri="{BB962C8B-B14F-4D97-AF65-F5344CB8AC3E}">
        <p14:creationId xmlns:p14="http://schemas.microsoft.com/office/powerpoint/2010/main" val="9331114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Design</a:t>
            </a:r>
            <a:r>
              <a:rPr lang="en-AU" baseline="0" dirty="0" smtClean="0"/>
              <a:t> questions:  </a:t>
            </a:r>
            <a:r>
              <a:rPr lang="en-AU" baseline="0" dirty="0" err="1" smtClean="0"/>
              <a:t>eg</a:t>
            </a:r>
            <a:r>
              <a:rPr lang="en-AU" baseline="0" dirty="0" smtClean="0"/>
              <a:t>: Neil Armstrong was a) An American, b) 6’2” tall, c) a former fighter pilot, d) the first man to walk on the moon.  Perhaps you could ask the question instead? On 21 July 1967, what was Neil Armstrong the first man to do?</a:t>
            </a:r>
          </a:p>
          <a:p>
            <a:endParaRPr lang="en-AU" baseline="0" dirty="0" smtClean="0"/>
          </a:p>
          <a:p>
            <a:r>
              <a:rPr lang="en-AU" baseline="0" dirty="0" smtClean="0"/>
              <a:t>Reason for plain resources and avoiding justified text is that highly decorated resources and justified text are REALLY bad for students with vision impairments and learning disabilities.  Let the students decorate their work themselves.  I produced a style guide in collaboration with RSB and Vision Australia and can provide by email if you are interested. </a:t>
            </a:r>
            <a:r>
              <a:rPr lang="en-AU" baseline="0" dirty="0" smtClean="0"/>
              <a:t>  Also, there is a document on my website that shows how to use Word 2010 to support students with disabilities –soon to be updated to Word 2013.</a:t>
            </a:r>
            <a:endParaRPr lang="en-AU" dirty="0" smtClean="0"/>
          </a:p>
          <a:p>
            <a:endParaRPr lang="en-AU" dirty="0"/>
          </a:p>
        </p:txBody>
      </p:sp>
      <p:sp>
        <p:nvSpPr>
          <p:cNvPr id="4" name="Slide Number Placeholder 3"/>
          <p:cNvSpPr>
            <a:spLocks noGrp="1"/>
          </p:cNvSpPr>
          <p:nvPr>
            <p:ph type="sldNum" sz="quarter" idx="10"/>
          </p:nvPr>
        </p:nvSpPr>
        <p:spPr/>
        <p:txBody>
          <a:bodyPr/>
          <a:lstStyle/>
          <a:p>
            <a:fld id="{81ADFA08-FC12-4EE3-B4A1-C9DCC6D5391C}" type="slidenum">
              <a:rPr lang="en-AU" smtClean="0"/>
              <a:t>26</a:t>
            </a:fld>
            <a:endParaRPr lang="en-AU"/>
          </a:p>
        </p:txBody>
      </p:sp>
    </p:spTree>
    <p:extLst>
      <p:ext uri="{BB962C8B-B14F-4D97-AF65-F5344CB8AC3E}">
        <p14:creationId xmlns:p14="http://schemas.microsoft.com/office/powerpoint/2010/main" val="14057037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AU" dirty="0" smtClean="0"/>
              <a:t>I used to be an ESL teacher with lots of students</a:t>
            </a:r>
            <a:r>
              <a:rPr lang="en-AU" baseline="0" dirty="0" smtClean="0"/>
              <a:t> who had come from the war in Bosnia and had PTSD.  They were not only tired after lunch from having to not only learn, but to learn in English and this tiredness could exacerbate their PTSD.  Frustration and potentially bad behaviour would ensue if I pushed them too hard.  So I used to plan their lessons around this fact.  When I meet with my friend Carmine, who has CP, I try to do so mid-morning as I know it’s his best time.</a:t>
            </a:r>
          </a:p>
          <a:p>
            <a:pPr marL="228600" indent="-228600">
              <a:buAutoNum type="arabicPeriod"/>
            </a:pPr>
            <a:r>
              <a:rPr lang="en-AU" baseline="0" dirty="0" smtClean="0"/>
              <a:t>You may be really surprised what students with a disability can achieve if you push them.</a:t>
            </a:r>
          </a:p>
          <a:p>
            <a:pPr marL="228600" indent="-228600">
              <a:buAutoNum type="arabicPeriod"/>
            </a:pPr>
            <a:r>
              <a:rPr lang="en-AU" baseline="0" dirty="0" smtClean="0"/>
              <a:t>If you don’t know, ask.  Maybe ask the student if they would like to lead a disability awareness exercise for their classmates.  Be prepared for them to say no.</a:t>
            </a:r>
          </a:p>
          <a:p>
            <a:pPr marL="228600" indent="-228600">
              <a:buAutoNum type="arabicPeriod"/>
            </a:pPr>
            <a:r>
              <a:rPr lang="en-AU" baseline="0" dirty="0" smtClean="0"/>
              <a:t>Some of my most successful classroom strategies for inclusion have come from students.</a:t>
            </a:r>
          </a:p>
          <a:p>
            <a:pPr marL="228600" indent="-228600">
              <a:buAutoNum type="arabicPeriod"/>
            </a:pPr>
            <a:r>
              <a:rPr lang="en-AU" baseline="0" dirty="0" smtClean="0"/>
              <a:t>For students who were born with a physical disability, their life is normal to them.  For students who acquire a disability later, there is grief and anger to deal with and some take a long time – especially as they see former friends doing things they are no longer capable of.</a:t>
            </a:r>
            <a:endParaRPr lang="en-AU" dirty="0"/>
          </a:p>
        </p:txBody>
      </p:sp>
      <p:sp>
        <p:nvSpPr>
          <p:cNvPr id="4" name="Slide Number Placeholder 3"/>
          <p:cNvSpPr>
            <a:spLocks noGrp="1"/>
          </p:cNvSpPr>
          <p:nvPr>
            <p:ph type="sldNum" sz="quarter" idx="10"/>
          </p:nvPr>
        </p:nvSpPr>
        <p:spPr/>
        <p:txBody>
          <a:bodyPr/>
          <a:lstStyle/>
          <a:p>
            <a:fld id="{81ADFA08-FC12-4EE3-B4A1-C9DCC6D5391C}" type="slidenum">
              <a:rPr lang="en-AU" smtClean="0"/>
              <a:t>27</a:t>
            </a:fld>
            <a:endParaRPr lang="en-AU"/>
          </a:p>
        </p:txBody>
      </p:sp>
    </p:spTree>
    <p:extLst>
      <p:ext uri="{BB962C8B-B14F-4D97-AF65-F5344CB8AC3E}">
        <p14:creationId xmlns:p14="http://schemas.microsoft.com/office/powerpoint/2010/main" val="42309590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5 </a:t>
            </a:r>
            <a:r>
              <a:rPr lang="en-AU" dirty="0" err="1" smtClean="0"/>
              <a:t>mins</a:t>
            </a:r>
            <a:r>
              <a:rPr lang="en-AU" dirty="0" smtClean="0"/>
              <a:t> max.</a:t>
            </a:r>
            <a:endParaRPr lang="en-AU" dirty="0"/>
          </a:p>
        </p:txBody>
      </p:sp>
      <p:sp>
        <p:nvSpPr>
          <p:cNvPr id="4" name="Slide Number Placeholder 3"/>
          <p:cNvSpPr>
            <a:spLocks noGrp="1"/>
          </p:cNvSpPr>
          <p:nvPr>
            <p:ph type="sldNum" sz="quarter" idx="10"/>
          </p:nvPr>
        </p:nvSpPr>
        <p:spPr/>
        <p:txBody>
          <a:bodyPr/>
          <a:lstStyle/>
          <a:p>
            <a:fld id="{81ADFA08-FC12-4EE3-B4A1-C9DCC6D5391C}" type="slidenum">
              <a:rPr lang="en-AU" smtClean="0"/>
              <a:t>28</a:t>
            </a:fld>
            <a:endParaRPr lang="en-AU"/>
          </a:p>
        </p:txBody>
      </p:sp>
    </p:spTree>
    <p:extLst>
      <p:ext uri="{BB962C8B-B14F-4D97-AF65-F5344CB8AC3E}">
        <p14:creationId xmlns:p14="http://schemas.microsoft.com/office/powerpoint/2010/main" val="35630164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Unfortunately I was asked to specifically address physical</a:t>
            </a:r>
            <a:r>
              <a:rPr lang="en-AU" baseline="0" dirty="0" smtClean="0"/>
              <a:t> disabilities and I’m only here for 2 hours, not a whole subject!  But I have done a lot of training for whole school staffs on both of these types of disabilities.  ASDs will present with a whole range of difficulties, not the least of which will be keeping students on track instead of being focused on their areas of ‘special interest’.  The most important thing though is to look for ways for these students to succeed (Students with ASD are notorious underachievers) and to be aware of bullying.</a:t>
            </a:r>
            <a:endParaRPr lang="en-AU" dirty="0"/>
          </a:p>
        </p:txBody>
      </p:sp>
      <p:sp>
        <p:nvSpPr>
          <p:cNvPr id="4" name="Slide Number Placeholder 3"/>
          <p:cNvSpPr>
            <a:spLocks noGrp="1"/>
          </p:cNvSpPr>
          <p:nvPr>
            <p:ph type="sldNum" sz="quarter" idx="10"/>
          </p:nvPr>
        </p:nvSpPr>
        <p:spPr/>
        <p:txBody>
          <a:bodyPr/>
          <a:lstStyle/>
          <a:p>
            <a:fld id="{81ADFA08-FC12-4EE3-B4A1-C9DCC6D5391C}" type="slidenum">
              <a:rPr lang="en-AU" smtClean="0"/>
              <a:t>31</a:t>
            </a:fld>
            <a:endParaRPr lang="en-AU"/>
          </a:p>
        </p:txBody>
      </p:sp>
    </p:spTree>
    <p:extLst>
      <p:ext uri="{BB962C8B-B14F-4D97-AF65-F5344CB8AC3E}">
        <p14:creationId xmlns:p14="http://schemas.microsoft.com/office/powerpoint/2010/main" val="7827827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Yes, perhaps</a:t>
            </a:r>
            <a:r>
              <a:rPr lang="en-AU" baseline="0" dirty="0" smtClean="0"/>
              <a:t> I do live in fairy land!  But we are talking ideal situations here</a:t>
            </a:r>
            <a:r>
              <a:rPr lang="en-AU" baseline="0" dirty="0" smtClean="0"/>
              <a:t>!  Most of all, know that you are going to get it wrong.  You will have failures.  I don’t advise that you just forget about them, but I do advise that you forgive yourself.  There’s a reason why cop shows show officers who have discharged their weapon having to undergo counselling – you need to talk about it with someone without embarrassment and with a desire to do better next time. </a:t>
            </a:r>
            <a:endParaRPr lang="en-AU" dirty="0" smtClean="0"/>
          </a:p>
          <a:p>
            <a:endParaRPr lang="en-AU" dirty="0"/>
          </a:p>
        </p:txBody>
      </p:sp>
      <p:sp>
        <p:nvSpPr>
          <p:cNvPr id="4" name="Slide Number Placeholder 3"/>
          <p:cNvSpPr>
            <a:spLocks noGrp="1"/>
          </p:cNvSpPr>
          <p:nvPr>
            <p:ph type="sldNum" sz="quarter" idx="10"/>
          </p:nvPr>
        </p:nvSpPr>
        <p:spPr/>
        <p:txBody>
          <a:bodyPr/>
          <a:lstStyle/>
          <a:p>
            <a:fld id="{81ADFA08-FC12-4EE3-B4A1-C9DCC6D5391C}" type="slidenum">
              <a:rPr lang="en-AU" smtClean="0"/>
              <a:t>33</a:t>
            </a:fld>
            <a:endParaRPr lang="en-AU"/>
          </a:p>
        </p:txBody>
      </p:sp>
    </p:spTree>
    <p:extLst>
      <p:ext uri="{BB962C8B-B14F-4D97-AF65-F5344CB8AC3E}">
        <p14:creationId xmlns:p14="http://schemas.microsoft.com/office/powerpoint/2010/main" val="1675613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1ADFA08-FC12-4EE3-B4A1-C9DCC6D5391C}" type="slidenum">
              <a:rPr lang="en-AU" smtClean="0"/>
              <a:t>35</a:t>
            </a:fld>
            <a:endParaRPr lang="en-AU"/>
          </a:p>
        </p:txBody>
      </p:sp>
    </p:spTree>
    <p:extLst>
      <p:ext uri="{BB962C8B-B14F-4D97-AF65-F5344CB8AC3E}">
        <p14:creationId xmlns:p14="http://schemas.microsoft.com/office/powerpoint/2010/main" val="10512657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1ADFA08-FC12-4EE3-B4A1-C9DCC6D5391C}" type="slidenum">
              <a:rPr lang="en-AU" smtClean="0"/>
              <a:t>36</a:t>
            </a:fld>
            <a:endParaRPr lang="en-AU"/>
          </a:p>
        </p:txBody>
      </p:sp>
    </p:spTree>
    <p:extLst>
      <p:ext uri="{BB962C8B-B14F-4D97-AF65-F5344CB8AC3E}">
        <p14:creationId xmlns:p14="http://schemas.microsoft.com/office/powerpoint/2010/main" val="33445476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Networks – </a:t>
            </a:r>
            <a:r>
              <a:rPr lang="en-AU" dirty="0" err="1" smtClean="0"/>
              <a:t>eg</a:t>
            </a:r>
            <a:r>
              <a:rPr lang="en-AU" dirty="0" smtClean="0"/>
              <a:t>: the NDCO for</a:t>
            </a:r>
            <a:r>
              <a:rPr lang="en-AU" baseline="0" dirty="0" smtClean="0"/>
              <a:t> Adelaide metro runs quarterly network meetings with guest speakers, demos of new technology </a:t>
            </a:r>
            <a:r>
              <a:rPr lang="en-AU" baseline="0" dirty="0" err="1" smtClean="0"/>
              <a:t>etc</a:t>
            </a:r>
            <a:r>
              <a:rPr lang="en-AU" baseline="0" dirty="0" smtClean="0"/>
              <a:t> in Adelaide’s west and south.  Get on the mailing list for your </a:t>
            </a:r>
            <a:r>
              <a:rPr lang="en-AU" baseline="0" dirty="0" smtClean="0"/>
              <a:t>NDCO</a:t>
            </a:r>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Get on the SERU, Autism SA, SPELD </a:t>
            </a:r>
            <a:r>
              <a:rPr lang="en-AU" baseline="0" dirty="0" err="1" smtClean="0"/>
              <a:t>etc</a:t>
            </a:r>
            <a:r>
              <a:rPr lang="en-AU" baseline="0" dirty="0" smtClean="0"/>
              <a:t> mailing lists.</a:t>
            </a:r>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Disability Educators Association of Australia – news, workshops, presentations (usually 7pm in the city)</a:t>
            </a:r>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Flinders </a:t>
            </a:r>
            <a:r>
              <a:rPr lang="en-AU" baseline="0" dirty="0" err="1" smtClean="0"/>
              <a:t>Uni</a:t>
            </a:r>
            <a:r>
              <a:rPr lang="en-AU" baseline="0" dirty="0" smtClean="0"/>
              <a:t> School of Education does public presentations by PhD Candidates once or twice a year, though usually on a school day.</a:t>
            </a:r>
            <a:endParaRPr lang="en-AU" dirty="0" smtClean="0"/>
          </a:p>
          <a:p>
            <a:endParaRPr lang="en-AU" dirty="0"/>
          </a:p>
        </p:txBody>
      </p:sp>
      <p:sp>
        <p:nvSpPr>
          <p:cNvPr id="4" name="Slide Number Placeholder 3"/>
          <p:cNvSpPr>
            <a:spLocks noGrp="1"/>
          </p:cNvSpPr>
          <p:nvPr>
            <p:ph type="sldNum" sz="quarter" idx="10"/>
          </p:nvPr>
        </p:nvSpPr>
        <p:spPr/>
        <p:txBody>
          <a:bodyPr/>
          <a:lstStyle/>
          <a:p>
            <a:fld id="{81ADFA08-FC12-4EE3-B4A1-C9DCC6D5391C}" type="slidenum">
              <a:rPr lang="en-AU" smtClean="0"/>
              <a:t>37</a:t>
            </a:fld>
            <a:endParaRPr lang="en-AU"/>
          </a:p>
        </p:txBody>
      </p:sp>
    </p:spTree>
    <p:extLst>
      <p:ext uri="{BB962C8B-B14F-4D97-AF65-F5344CB8AC3E}">
        <p14:creationId xmlns:p14="http://schemas.microsoft.com/office/powerpoint/2010/main" val="20442531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You</a:t>
            </a:r>
            <a:r>
              <a:rPr lang="en-AU" baseline="0" dirty="0" smtClean="0"/>
              <a:t> can go to ADCET for example and type in a disability (and even I come across new ones at least a couple of times a year) and they will almost always have a fact sheet about the disability that includes how to accommodate he disability in the classroom.</a:t>
            </a:r>
            <a:endParaRPr lang="en-AU" dirty="0"/>
          </a:p>
        </p:txBody>
      </p:sp>
      <p:sp>
        <p:nvSpPr>
          <p:cNvPr id="4" name="Slide Number Placeholder 3"/>
          <p:cNvSpPr>
            <a:spLocks noGrp="1"/>
          </p:cNvSpPr>
          <p:nvPr>
            <p:ph type="sldNum" sz="quarter" idx="10"/>
          </p:nvPr>
        </p:nvSpPr>
        <p:spPr/>
        <p:txBody>
          <a:bodyPr/>
          <a:lstStyle/>
          <a:p>
            <a:fld id="{81ADFA08-FC12-4EE3-B4A1-C9DCC6D5391C}" type="slidenum">
              <a:rPr lang="en-AU" smtClean="0"/>
              <a:t>38</a:t>
            </a:fld>
            <a:endParaRPr lang="en-AU"/>
          </a:p>
        </p:txBody>
      </p:sp>
    </p:spTree>
    <p:extLst>
      <p:ext uri="{BB962C8B-B14F-4D97-AF65-F5344CB8AC3E}">
        <p14:creationId xmlns:p14="http://schemas.microsoft.com/office/powerpoint/2010/main" val="3537197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We all have preconceptions.</a:t>
            </a:r>
            <a:r>
              <a:rPr lang="en-AU" baseline="0" dirty="0" smtClean="0"/>
              <a:t>  For example, I once asked my brother-in-law, who employs 2 new apprentices a year if he would consider employing an apprentice with a disability and went on to explain the financial incentives for him to do so.  At the end of my sales pitch he said, “I don’t think I could.  I need my apprentices to be able to drive heavy machinery.”  I just looked at him, sighed and replied, “Simon, your 8 year old daughter is deaf and I’ve seen her drive a bobcat!”  The lesson here is that even someone who has a paraplegic mother-in-law and a deaf daughter can be a bit oblivious to the scope of disability.</a:t>
            </a:r>
            <a:endParaRPr lang="en-AU" dirty="0" smtClean="0"/>
          </a:p>
          <a:p>
            <a:endParaRPr lang="en-AU" dirty="0"/>
          </a:p>
        </p:txBody>
      </p:sp>
      <p:sp>
        <p:nvSpPr>
          <p:cNvPr id="4" name="Slide Number Placeholder 3"/>
          <p:cNvSpPr>
            <a:spLocks noGrp="1"/>
          </p:cNvSpPr>
          <p:nvPr>
            <p:ph type="sldNum" sz="quarter" idx="10"/>
          </p:nvPr>
        </p:nvSpPr>
        <p:spPr/>
        <p:txBody>
          <a:bodyPr/>
          <a:lstStyle/>
          <a:p>
            <a:fld id="{81ADFA08-FC12-4EE3-B4A1-C9DCC6D5391C}" type="slidenum">
              <a:rPr lang="en-AU" smtClean="0"/>
              <a:t>5</a:t>
            </a:fld>
            <a:endParaRPr lang="en-AU"/>
          </a:p>
        </p:txBody>
      </p:sp>
    </p:spTree>
    <p:extLst>
      <p:ext uri="{BB962C8B-B14F-4D97-AF65-F5344CB8AC3E}">
        <p14:creationId xmlns:p14="http://schemas.microsoft.com/office/powerpoint/2010/main" val="497394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Some of these are obvious, some not.  Our legislation</a:t>
            </a:r>
            <a:r>
              <a:rPr lang="en-AU" baseline="0" dirty="0" smtClean="0"/>
              <a:t> is pretty dated now because it was one of the first DDAs in the world.  Australia was the one of the first countries to formally proclaim protection from discrimination for people with HIV and AIDS.  The DDA is to rolled into a single Australian Human Rights Act within the next couple or years, but the definition of disability is not expected to change as we seem to have it pretty well right.  The DDA is complaint based legislation – in other words it doesn’t come into play unless a person with a disability or their associate complains.  Many people with disabilities and their families are either ignorant of their rights or too afraid to formally complain.  Disability Advocacy services such as Family Advocacy, Disability Rights Advocacy Service or Disability Advocacy and Complaints Service of SA can support in these instances and the details of these agencies should form the part of every school’s complaint management procedure.  </a:t>
            </a:r>
            <a:endParaRPr lang="en-AU" dirty="0" smtClean="0"/>
          </a:p>
          <a:p>
            <a:endParaRPr lang="en-AU" dirty="0"/>
          </a:p>
        </p:txBody>
      </p:sp>
      <p:sp>
        <p:nvSpPr>
          <p:cNvPr id="4" name="Slide Number Placeholder 3"/>
          <p:cNvSpPr>
            <a:spLocks noGrp="1"/>
          </p:cNvSpPr>
          <p:nvPr>
            <p:ph type="sldNum" sz="quarter" idx="10"/>
          </p:nvPr>
        </p:nvSpPr>
        <p:spPr/>
        <p:txBody>
          <a:bodyPr/>
          <a:lstStyle/>
          <a:p>
            <a:fld id="{81ADFA08-FC12-4EE3-B4A1-C9DCC6D5391C}" type="slidenum">
              <a:rPr lang="en-AU" smtClean="0"/>
              <a:t>6</a:t>
            </a:fld>
            <a:endParaRPr lang="en-AU"/>
          </a:p>
        </p:txBody>
      </p:sp>
    </p:spTree>
    <p:extLst>
      <p:ext uri="{BB962C8B-B14F-4D97-AF65-F5344CB8AC3E}">
        <p14:creationId xmlns:p14="http://schemas.microsoft.com/office/powerpoint/2010/main" val="213551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I know you’ve already done some work on section 4f, but it bears some more examination.</a:t>
            </a:r>
            <a:r>
              <a:rPr lang="en-AU" baseline="0" dirty="0" smtClean="0"/>
              <a:t> </a:t>
            </a:r>
            <a:r>
              <a:rPr lang="en-AU" dirty="0" smtClean="0"/>
              <a:t>4(f)</a:t>
            </a:r>
            <a:r>
              <a:rPr lang="en-AU" baseline="0" dirty="0" smtClean="0"/>
              <a:t> is an interesting case because education departments nationally do not recognise learning disabilities as disabilities of equal stature with other disabilities.  For example, LDs receive no additional resourcing.  Students with LDs do not have NEPs or ILPs developed and implemented.  Until this year, LDs were referred to as ‘Learning Difficulties’ so that education providers could get away with not declaring them as </a:t>
            </a:r>
            <a:r>
              <a:rPr lang="en-AU" baseline="0" dirty="0" err="1" smtClean="0"/>
              <a:t>swd</a:t>
            </a:r>
            <a:r>
              <a:rPr lang="en-AU" baseline="0" dirty="0" smtClean="0"/>
              <a:t>.  In fact mild intellectual disabilities were also referred to as having ‘Learning Difficulties’.  This has caused immense problems for TAFE for example in the students who have a Modified SACE, containing subjects for students with an intellectual disability (IQ below 70), get into Diploma courses at TAFE and then their parents say, ‘But she just has a learning difficulty and with a bit of help she gets through.’  They seem completely unaware of their child’s capabilities and limitations or the fact that the child has had one-on-one support in class.  I guess my point is that you should be as clear and detailed with parents as you can be.   </a:t>
            </a:r>
            <a:endParaRPr lang="en-AU" dirty="0" smtClean="0"/>
          </a:p>
          <a:p>
            <a:endParaRPr lang="en-AU" dirty="0"/>
          </a:p>
        </p:txBody>
      </p:sp>
      <p:sp>
        <p:nvSpPr>
          <p:cNvPr id="4" name="Slide Number Placeholder 3"/>
          <p:cNvSpPr>
            <a:spLocks noGrp="1"/>
          </p:cNvSpPr>
          <p:nvPr>
            <p:ph type="sldNum" sz="quarter" idx="10"/>
          </p:nvPr>
        </p:nvSpPr>
        <p:spPr/>
        <p:txBody>
          <a:bodyPr/>
          <a:lstStyle/>
          <a:p>
            <a:fld id="{81ADFA08-FC12-4EE3-B4A1-C9DCC6D5391C}" type="slidenum">
              <a:rPr lang="en-AU" smtClean="0"/>
              <a:t>7</a:t>
            </a:fld>
            <a:endParaRPr lang="en-AU"/>
          </a:p>
        </p:txBody>
      </p:sp>
    </p:spTree>
    <p:extLst>
      <p:ext uri="{BB962C8B-B14F-4D97-AF65-F5344CB8AC3E}">
        <p14:creationId xmlns:p14="http://schemas.microsoft.com/office/powerpoint/2010/main" val="2673990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ltLang="en-US" dirty="0" smtClean="0"/>
              <a:t>This means that the DDA applies to people who are called ‘retards’ for example.  Or someone who has Cerebral Palsy and unclear speech who is denied a lease on a house because the landlord believes they have an intellectual disability and won’t be able to look after themselves to live independently.  This is where a disability</a:t>
            </a:r>
            <a:r>
              <a:rPr lang="en-AU" altLang="en-US" baseline="0" dirty="0" smtClean="0"/>
              <a:t> or characteristic is imputed to a person.</a:t>
            </a:r>
          </a:p>
          <a:p>
            <a:endParaRPr lang="en-AU" altLang="en-US" dirty="0" smtClean="0"/>
          </a:p>
          <a:p>
            <a:r>
              <a:rPr lang="en-AU" altLang="en-US" dirty="0" smtClean="0"/>
              <a:t>The DDA also applies to the associates or carers of people with a disability.  For example, you can’t be denied a service because you are with a person with a disability.  If you are a carer of a person with a disability you cannot be discriminated against because of that person’s disability.  </a:t>
            </a:r>
            <a:r>
              <a:rPr lang="en-AU" altLang="en-US" dirty="0" err="1" smtClean="0"/>
              <a:t>Eg</a:t>
            </a:r>
            <a:r>
              <a:rPr lang="en-AU" altLang="en-US" dirty="0" smtClean="0"/>
              <a:t>: restaurant example – person with CP ‘putting people off their dinner’.  A common one in the school setting is where the sibling of a </a:t>
            </a:r>
            <a:r>
              <a:rPr lang="en-AU" altLang="en-US" dirty="0" err="1" smtClean="0"/>
              <a:t>swd</a:t>
            </a:r>
            <a:r>
              <a:rPr lang="en-AU" altLang="en-US" dirty="0" smtClean="0"/>
              <a:t> is treated differently on the basis of</a:t>
            </a:r>
            <a:r>
              <a:rPr lang="en-AU" altLang="en-US" baseline="0" dirty="0" smtClean="0"/>
              <a:t> their brother or sister’s disability.</a:t>
            </a:r>
            <a:endParaRPr lang="en-AU" altLang="en-US" dirty="0" smtClean="0"/>
          </a:p>
          <a:p>
            <a:endParaRPr lang="en-AU" altLang="en-US" dirty="0" smtClean="0"/>
          </a:p>
          <a:p>
            <a:r>
              <a:rPr lang="en-AU" altLang="en-US" dirty="0" smtClean="0"/>
              <a:t>2 might refer to someone who has had neurosurgery for </a:t>
            </a:r>
            <a:r>
              <a:rPr lang="en-AU" altLang="en-US" dirty="0" err="1" smtClean="0"/>
              <a:t>Tourettes</a:t>
            </a:r>
            <a:r>
              <a:rPr lang="en-AU" altLang="en-US" dirty="0" smtClean="0"/>
              <a:t> or </a:t>
            </a:r>
            <a:r>
              <a:rPr lang="en-AU" altLang="en-US" dirty="0" err="1" smtClean="0"/>
              <a:t>Parkinsons</a:t>
            </a:r>
            <a:r>
              <a:rPr lang="en-AU" altLang="en-US" dirty="0" smtClean="0"/>
              <a:t> for example.  They are for all intents and purposes ‘cured’, but people still treat them poorly or deny them equitable access because</a:t>
            </a:r>
            <a:r>
              <a:rPr lang="en-AU" altLang="en-US" baseline="0" dirty="0" smtClean="0"/>
              <a:t> the used to have it.  Most commonly it is linked with former addicts and people who have suffered a bout of mental illness.</a:t>
            </a:r>
            <a:endParaRPr lang="en-AU" altLang="en-US" dirty="0" smtClean="0"/>
          </a:p>
          <a:p>
            <a:endParaRPr lang="en-AU" dirty="0" smtClean="0"/>
          </a:p>
          <a:p>
            <a:endParaRPr lang="en-AU" dirty="0"/>
          </a:p>
        </p:txBody>
      </p:sp>
      <p:sp>
        <p:nvSpPr>
          <p:cNvPr id="4" name="Slide Number Placeholder 3"/>
          <p:cNvSpPr>
            <a:spLocks noGrp="1"/>
          </p:cNvSpPr>
          <p:nvPr>
            <p:ph type="sldNum" sz="quarter" idx="10"/>
          </p:nvPr>
        </p:nvSpPr>
        <p:spPr/>
        <p:txBody>
          <a:bodyPr/>
          <a:lstStyle/>
          <a:p>
            <a:fld id="{81ADFA08-FC12-4EE3-B4A1-C9DCC6D5391C}" type="slidenum">
              <a:rPr lang="en-AU" smtClean="0"/>
              <a:t>8</a:t>
            </a:fld>
            <a:endParaRPr lang="en-AU"/>
          </a:p>
        </p:txBody>
      </p:sp>
    </p:spTree>
    <p:extLst>
      <p:ext uri="{BB962C8B-B14F-4D97-AF65-F5344CB8AC3E}">
        <p14:creationId xmlns:p14="http://schemas.microsoft.com/office/powerpoint/2010/main" val="3465057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Dot point 4:  </a:t>
            </a:r>
            <a:r>
              <a:rPr lang="en-AU" dirty="0" err="1" smtClean="0"/>
              <a:t>eg</a:t>
            </a:r>
            <a:r>
              <a:rPr lang="en-AU" dirty="0" smtClean="0"/>
              <a:t>:</a:t>
            </a:r>
            <a:r>
              <a:rPr lang="en-AU" baseline="0" dirty="0" smtClean="0"/>
              <a:t> access to premises within the education setting are required, but take the lead in how they are applied from the Access to Premises Standards.  </a:t>
            </a:r>
          </a:p>
          <a:p>
            <a:endParaRPr lang="en-AU" baseline="0" dirty="0" smtClean="0"/>
          </a:p>
          <a:p>
            <a:r>
              <a:rPr lang="en-AU" baseline="0" dirty="0" smtClean="0"/>
              <a:t>In most cases the school would be the respondent, but complaints have been made against individual education professionals.  Only 2 cases have progressed to full Federal Court judgement, both in Victoria.  Most are settled in conciliation and some before a judgement is handed down by the court.  In SA, some students have taken their education/training provider to the District Court for damages.  In 3 cases this year I have created legal precedent where decisions have been made in support of me over the complaint of the student.  Because they didn’t take the advice of the Commission in conciliation, a decision at Tribunal has meant that certain conditions are held to be legal precedents for all people in the same circumstances.  One of the judgements in Victoria under the Standards has helped define what a ‘reasonable adjustment’ is.</a:t>
            </a:r>
            <a:endParaRPr lang="en-AU" dirty="0" smtClean="0"/>
          </a:p>
          <a:p>
            <a:endParaRPr lang="en-AU" dirty="0"/>
          </a:p>
        </p:txBody>
      </p:sp>
      <p:sp>
        <p:nvSpPr>
          <p:cNvPr id="4" name="Slide Number Placeholder 3"/>
          <p:cNvSpPr>
            <a:spLocks noGrp="1"/>
          </p:cNvSpPr>
          <p:nvPr>
            <p:ph type="sldNum" sz="quarter" idx="10"/>
          </p:nvPr>
        </p:nvSpPr>
        <p:spPr/>
        <p:txBody>
          <a:bodyPr/>
          <a:lstStyle/>
          <a:p>
            <a:fld id="{81ADFA08-FC12-4EE3-B4A1-C9DCC6D5391C}" type="slidenum">
              <a:rPr lang="en-AU" smtClean="0"/>
              <a:t>10</a:t>
            </a:fld>
            <a:endParaRPr lang="en-AU"/>
          </a:p>
        </p:txBody>
      </p:sp>
    </p:spTree>
    <p:extLst>
      <p:ext uri="{BB962C8B-B14F-4D97-AF65-F5344CB8AC3E}">
        <p14:creationId xmlns:p14="http://schemas.microsoft.com/office/powerpoint/2010/main" val="1566832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Education and Training Providers must make ‘Reasonable Adjustments’ to the above.  They don’t need to do anything the person with a disability says,</a:t>
            </a:r>
            <a:r>
              <a:rPr lang="en-AU" baseline="0" dirty="0" smtClean="0"/>
              <a:t> just because they have a disability.  They must make reasonable adjustments, while still maintaining the academic integrity of the qualification.  So, for example, if the SACE Stage 1 Chemistry Syllabus says that a student must be able to list the first 20 elements on the Periodic Table, then how the student lists them – via voice activated software, verbal response, written response is a reasonable adjustment, but they must still be able to list 20.</a:t>
            </a:r>
          </a:p>
          <a:p>
            <a:pPr marL="0" marR="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As a mainstream classroom teacher the last dot point is the most important.  You can always ask and learn how to make accommodations for the disability a student has, but if you don’t work hard to eliminate harassment and victimisation then you have failed them.  </a:t>
            </a:r>
            <a:endParaRPr lang="en-AU" dirty="0" smtClean="0"/>
          </a:p>
          <a:p>
            <a:endParaRPr lang="en-AU" dirty="0"/>
          </a:p>
        </p:txBody>
      </p:sp>
      <p:sp>
        <p:nvSpPr>
          <p:cNvPr id="4" name="Slide Number Placeholder 3"/>
          <p:cNvSpPr>
            <a:spLocks noGrp="1"/>
          </p:cNvSpPr>
          <p:nvPr>
            <p:ph type="sldNum" sz="quarter" idx="10"/>
          </p:nvPr>
        </p:nvSpPr>
        <p:spPr/>
        <p:txBody>
          <a:bodyPr/>
          <a:lstStyle/>
          <a:p>
            <a:fld id="{81ADFA08-FC12-4EE3-B4A1-C9DCC6D5391C}" type="slidenum">
              <a:rPr lang="en-AU" smtClean="0"/>
              <a:t>11</a:t>
            </a:fld>
            <a:endParaRPr lang="en-AU"/>
          </a:p>
        </p:txBody>
      </p:sp>
    </p:spTree>
    <p:extLst>
      <p:ext uri="{BB962C8B-B14F-4D97-AF65-F5344CB8AC3E}">
        <p14:creationId xmlns:p14="http://schemas.microsoft.com/office/powerpoint/2010/main" val="39742399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Let’s reflect on what this might mean for teaching practice.  Lowering standards in the SACE is covered by development of different subjects/courses and even by the Modified SACE.  Schools are not very good with number 2 – the inherent requirements</a:t>
            </a:r>
            <a:r>
              <a:rPr lang="en-AU" baseline="0" dirty="0" smtClean="0"/>
              <a:t> – so let’s talk about the tertiary setting (</a:t>
            </a:r>
            <a:r>
              <a:rPr lang="en-AU" baseline="0" dirty="0" err="1" smtClean="0"/>
              <a:t>eg</a:t>
            </a:r>
            <a:r>
              <a:rPr lang="en-AU" baseline="0" dirty="0" smtClean="0"/>
              <a:t>: electric wheelchair and geology).  And ignoring workplace health and safety is in conflict with compulsory enrolment.  The Standards are ABSOLUTELY clear on these points, so need to think about how they are applied in the school setting.  Much easier in the Tertiary setting.  ALSO give example of WHS (</a:t>
            </a:r>
            <a:r>
              <a:rPr lang="en-AU" baseline="0" dirty="0" err="1" smtClean="0"/>
              <a:t>eg</a:t>
            </a:r>
            <a:r>
              <a:rPr lang="en-AU" baseline="0" dirty="0" smtClean="0"/>
              <a:t>: catalepsy/narcolepsy case at TAFE).  Why is WHS a bit more fuzzy in the school setting?  Because of age of compulsion.  (</a:t>
            </a:r>
            <a:r>
              <a:rPr lang="en-AU" baseline="0" dirty="0" err="1" smtClean="0"/>
              <a:t>Eg</a:t>
            </a:r>
            <a:r>
              <a:rPr lang="en-AU" baseline="0" dirty="0" smtClean="0"/>
              <a:t>: ‘kid in cupboard’ story)</a:t>
            </a:r>
            <a:endParaRPr lang="en-AU" dirty="0" smtClean="0"/>
          </a:p>
          <a:p>
            <a:endParaRPr lang="en-AU" dirty="0"/>
          </a:p>
        </p:txBody>
      </p:sp>
      <p:sp>
        <p:nvSpPr>
          <p:cNvPr id="4" name="Slide Number Placeholder 3"/>
          <p:cNvSpPr>
            <a:spLocks noGrp="1"/>
          </p:cNvSpPr>
          <p:nvPr>
            <p:ph type="sldNum" sz="quarter" idx="10"/>
          </p:nvPr>
        </p:nvSpPr>
        <p:spPr/>
        <p:txBody>
          <a:bodyPr/>
          <a:lstStyle/>
          <a:p>
            <a:fld id="{81ADFA08-FC12-4EE3-B4A1-C9DCC6D5391C}" type="slidenum">
              <a:rPr lang="en-AU" smtClean="0"/>
              <a:t>12</a:t>
            </a:fld>
            <a:endParaRPr lang="en-AU"/>
          </a:p>
        </p:txBody>
      </p:sp>
    </p:spTree>
    <p:extLst>
      <p:ext uri="{BB962C8B-B14F-4D97-AF65-F5344CB8AC3E}">
        <p14:creationId xmlns:p14="http://schemas.microsoft.com/office/powerpoint/2010/main" val="3003231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5BAF8231-5CF4-4042-A34B-D24B8B411DF4}" type="datetimeFigureOut">
              <a:rPr lang="en-AU" smtClean="0"/>
              <a:t>16/08/2015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62FCCFB-8531-496A-A1DD-0D555295E8F8}" type="slidenum">
              <a:rPr lang="en-AU" smtClean="0"/>
              <a:t>‹#›</a:t>
            </a:fld>
            <a:endParaRPr lang="en-AU"/>
          </a:p>
        </p:txBody>
      </p:sp>
    </p:spTree>
    <p:extLst>
      <p:ext uri="{BB962C8B-B14F-4D97-AF65-F5344CB8AC3E}">
        <p14:creationId xmlns:p14="http://schemas.microsoft.com/office/powerpoint/2010/main" val="2897431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BAF8231-5CF4-4042-A34B-D24B8B411DF4}" type="datetimeFigureOut">
              <a:rPr lang="en-AU" smtClean="0"/>
              <a:t>16/08/2015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62FCCFB-8531-496A-A1DD-0D555295E8F8}" type="slidenum">
              <a:rPr lang="en-AU" smtClean="0"/>
              <a:t>‹#›</a:t>
            </a:fld>
            <a:endParaRPr lang="en-AU"/>
          </a:p>
        </p:txBody>
      </p:sp>
    </p:spTree>
    <p:extLst>
      <p:ext uri="{BB962C8B-B14F-4D97-AF65-F5344CB8AC3E}">
        <p14:creationId xmlns:p14="http://schemas.microsoft.com/office/powerpoint/2010/main" val="685280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BAF8231-5CF4-4042-A34B-D24B8B411DF4}" type="datetimeFigureOut">
              <a:rPr lang="en-AU" smtClean="0"/>
              <a:t>16/08/2015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62FCCFB-8531-496A-A1DD-0D555295E8F8}" type="slidenum">
              <a:rPr lang="en-AU" smtClean="0"/>
              <a:t>‹#›</a:t>
            </a:fld>
            <a:endParaRPr lang="en-AU"/>
          </a:p>
        </p:txBody>
      </p:sp>
    </p:spTree>
    <p:extLst>
      <p:ext uri="{BB962C8B-B14F-4D97-AF65-F5344CB8AC3E}">
        <p14:creationId xmlns:p14="http://schemas.microsoft.com/office/powerpoint/2010/main" val="202069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BAF8231-5CF4-4042-A34B-D24B8B411DF4}" type="datetimeFigureOut">
              <a:rPr lang="en-AU" smtClean="0"/>
              <a:t>16/08/2015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62FCCFB-8531-496A-A1DD-0D555295E8F8}" type="slidenum">
              <a:rPr lang="en-AU" smtClean="0"/>
              <a:t>‹#›</a:t>
            </a:fld>
            <a:endParaRPr lang="en-AU"/>
          </a:p>
        </p:txBody>
      </p:sp>
    </p:spTree>
    <p:extLst>
      <p:ext uri="{BB962C8B-B14F-4D97-AF65-F5344CB8AC3E}">
        <p14:creationId xmlns:p14="http://schemas.microsoft.com/office/powerpoint/2010/main" val="1283327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AF8231-5CF4-4042-A34B-D24B8B411DF4}" type="datetimeFigureOut">
              <a:rPr lang="en-AU" smtClean="0"/>
              <a:t>16/08/2015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62FCCFB-8531-496A-A1DD-0D555295E8F8}" type="slidenum">
              <a:rPr lang="en-AU" smtClean="0"/>
              <a:t>‹#›</a:t>
            </a:fld>
            <a:endParaRPr lang="en-AU"/>
          </a:p>
        </p:txBody>
      </p:sp>
    </p:spTree>
    <p:extLst>
      <p:ext uri="{BB962C8B-B14F-4D97-AF65-F5344CB8AC3E}">
        <p14:creationId xmlns:p14="http://schemas.microsoft.com/office/powerpoint/2010/main" val="79087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5BAF8231-5CF4-4042-A34B-D24B8B411DF4}" type="datetimeFigureOut">
              <a:rPr lang="en-AU" smtClean="0"/>
              <a:t>16/08/2015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62FCCFB-8531-496A-A1DD-0D555295E8F8}" type="slidenum">
              <a:rPr lang="en-AU" smtClean="0"/>
              <a:t>‹#›</a:t>
            </a:fld>
            <a:endParaRPr lang="en-AU"/>
          </a:p>
        </p:txBody>
      </p:sp>
    </p:spTree>
    <p:extLst>
      <p:ext uri="{BB962C8B-B14F-4D97-AF65-F5344CB8AC3E}">
        <p14:creationId xmlns:p14="http://schemas.microsoft.com/office/powerpoint/2010/main" val="1355639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5BAF8231-5CF4-4042-A34B-D24B8B411DF4}" type="datetimeFigureOut">
              <a:rPr lang="en-AU" smtClean="0"/>
              <a:t>16/08/2015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B62FCCFB-8531-496A-A1DD-0D555295E8F8}" type="slidenum">
              <a:rPr lang="en-AU" smtClean="0"/>
              <a:t>‹#›</a:t>
            </a:fld>
            <a:endParaRPr lang="en-AU"/>
          </a:p>
        </p:txBody>
      </p:sp>
    </p:spTree>
    <p:extLst>
      <p:ext uri="{BB962C8B-B14F-4D97-AF65-F5344CB8AC3E}">
        <p14:creationId xmlns:p14="http://schemas.microsoft.com/office/powerpoint/2010/main" val="2697155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5BAF8231-5CF4-4042-A34B-D24B8B411DF4}" type="datetimeFigureOut">
              <a:rPr lang="en-AU" smtClean="0"/>
              <a:t>16/08/2015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B62FCCFB-8531-496A-A1DD-0D555295E8F8}" type="slidenum">
              <a:rPr lang="en-AU" smtClean="0"/>
              <a:t>‹#›</a:t>
            </a:fld>
            <a:endParaRPr lang="en-AU"/>
          </a:p>
        </p:txBody>
      </p:sp>
    </p:spTree>
    <p:extLst>
      <p:ext uri="{BB962C8B-B14F-4D97-AF65-F5344CB8AC3E}">
        <p14:creationId xmlns:p14="http://schemas.microsoft.com/office/powerpoint/2010/main" val="3850139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AF8231-5CF4-4042-A34B-D24B8B411DF4}" type="datetimeFigureOut">
              <a:rPr lang="en-AU" smtClean="0"/>
              <a:t>16/08/2015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B62FCCFB-8531-496A-A1DD-0D555295E8F8}" type="slidenum">
              <a:rPr lang="en-AU" smtClean="0"/>
              <a:t>‹#›</a:t>
            </a:fld>
            <a:endParaRPr lang="en-AU"/>
          </a:p>
        </p:txBody>
      </p:sp>
    </p:spTree>
    <p:extLst>
      <p:ext uri="{BB962C8B-B14F-4D97-AF65-F5344CB8AC3E}">
        <p14:creationId xmlns:p14="http://schemas.microsoft.com/office/powerpoint/2010/main" val="3192015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F8231-5CF4-4042-A34B-D24B8B411DF4}" type="datetimeFigureOut">
              <a:rPr lang="en-AU" smtClean="0"/>
              <a:t>16/08/2015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62FCCFB-8531-496A-A1DD-0D555295E8F8}" type="slidenum">
              <a:rPr lang="en-AU" smtClean="0"/>
              <a:t>‹#›</a:t>
            </a:fld>
            <a:endParaRPr lang="en-AU"/>
          </a:p>
        </p:txBody>
      </p:sp>
    </p:spTree>
    <p:extLst>
      <p:ext uri="{BB962C8B-B14F-4D97-AF65-F5344CB8AC3E}">
        <p14:creationId xmlns:p14="http://schemas.microsoft.com/office/powerpoint/2010/main" val="104299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F8231-5CF4-4042-A34B-D24B8B411DF4}" type="datetimeFigureOut">
              <a:rPr lang="en-AU" smtClean="0"/>
              <a:t>16/08/2015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62FCCFB-8531-496A-A1DD-0D555295E8F8}" type="slidenum">
              <a:rPr lang="en-AU" smtClean="0"/>
              <a:t>‹#›</a:t>
            </a:fld>
            <a:endParaRPr lang="en-AU"/>
          </a:p>
        </p:txBody>
      </p:sp>
    </p:spTree>
    <p:extLst>
      <p:ext uri="{BB962C8B-B14F-4D97-AF65-F5344CB8AC3E}">
        <p14:creationId xmlns:p14="http://schemas.microsoft.com/office/powerpoint/2010/main" val="2823968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F8231-5CF4-4042-A34B-D24B8B411DF4}" type="datetimeFigureOut">
              <a:rPr lang="en-AU" smtClean="0"/>
              <a:t>16/08/2015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2FCCFB-8531-496A-A1DD-0D555295E8F8}" type="slidenum">
              <a:rPr lang="en-AU" smtClean="0"/>
              <a:t>‹#›</a:t>
            </a:fld>
            <a:endParaRPr lang="en-AU"/>
          </a:p>
        </p:txBody>
      </p:sp>
    </p:spTree>
    <p:extLst>
      <p:ext uri="{BB962C8B-B14F-4D97-AF65-F5344CB8AC3E}">
        <p14:creationId xmlns:p14="http://schemas.microsoft.com/office/powerpoint/2010/main" val="517321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https://www.youtube.com/watch?v=CL8GMxRW_5Y" TargetMode="Externa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2.xml.rels><?xml version="1.0" encoding="UTF-8" standalone="yes"?>
<Relationships xmlns="http://schemas.openxmlformats.org/package/2006/relationships"><Relationship Id="rId3" Type="http://schemas.openxmlformats.org/officeDocument/2006/relationships/hyperlink" Target="http://www.livescribe.com/au/smartpen/ls3/"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wmf"/></Relationships>
</file>

<file path=ppt/slides/_rels/slide2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8.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hyperlink" Target="http://www.adcet.edu.au/" TargetMode="External"/><Relationship Id="rId7" Type="http://schemas.openxmlformats.org/officeDocument/2006/relationships/image" Target="../media/image1.wmf"/><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hyperlink" Target="http://www.autismspectrum.org.au/" TargetMode="External"/><Relationship Id="rId5" Type="http://schemas.openxmlformats.org/officeDocument/2006/relationships/hyperlink" Target="http://www.dlmsolutions.org/" TargetMode="External"/><Relationship Id="rId4" Type="http://schemas.openxmlformats.org/officeDocument/2006/relationships/hyperlink" Target="http://www.ndcosa.com.au/"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mailto:monica@dlmsolutions.org" TargetMode="Externa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https://www.youtube.com/watch?v=FV9JbF5z6h8" TargetMode="Externa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4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https://www.youtube.com/watch?v=DNoVSusaAVE" TargetMode="Externa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4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1484783"/>
            <a:ext cx="8113129" cy="4464497"/>
          </a:xfrm>
        </p:spPr>
        <p:txBody>
          <a:bodyPr>
            <a:normAutofit fontScale="70000" lnSpcReduction="20000"/>
          </a:bodyPr>
          <a:lstStyle/>
          <a:p>
            <a:r>
              <a:rPr lang="en-AU" sz="5700" b="1" dirty="0">
                <a:solidFill>
                  <a:srgbClr val="000099"/>
                </a:solidFill>
                <a:latin typeface="Arial Rounded MT Bold" panose="020F0704030504030204" pitchFamily="34" charset="0"/>
              </a:rPr>
              <a:t>Disability in YOUR Classroom</a:t>
            </a:r>
          </a:p>
          <a:p>
            <a:endParaRPr lang="en-AU" dirty="0"/>
          </a:p>
          <a:p>
            <a:r>
              <a:rPr lang="en-AU" sz="3600" i="1" dirty="0">
                <a:solidFill>
                  <a:srgbClr val="000099"/>
                </a:solidFill>
              </a:rPr>
              <a:t>or…</a:t>
            </a:r>
          </a:p>
          <a:p>
            <a:r>
              <a:rPr lang="en-AU" sz="3600" dirty="0">
                <a:solidFill>
                  <a:srgbClr val="000099"/>
                </a:solidFill>
              </a:rPr>
              <a:t>OMG! I thought I was here to teach Art and someone else would take care of </a:t>
            </a:r>
            <a:r>
              <a:rPr lang="en-AU" sz="3600" i="1" dirty="0">
                <a:solidFill>
                  <a:srgbClr val="000099"/>
                </a:solidFill>
              </a:rPr>
              <a:t>‘those’ </a:t>
            </a:r>
            <a:r>
              <a:rPr lang="en-AU" sz="3600" dirty="0">
                <a:solidFill>
                  <a:srgbClr val="000099"/>
                </a:solidFill>
              </a:rPr>
              <a:t>kids!</a:t>
            </a:r>
          </a:p>
          <a:p>
            <a:r>
              <a:rPr lang="en-AU" sz="3600" i="1" dirty="0">
                <a:solidFill>
                  <a:srgbClr val="000099"/>
                </a:solidFill>
              </a:rPr>
              <a:t>or…</a:t>
            </a:r>
          </a:p>
          <a:p>
            <a:r>
              <a:rPr lang="en-AU" sz="3600" dirty="0">
                <a:solidFill>
                  <a:srgbClr val="000099"/>
                </a:solidFill>
              </a:rPr>
              <a:t>the </a:t>
            </a:r>
            <a:r>
              <a:rPr lang="en-AU" sz="3600" dirty="0" smtClean="0">
                <a:solidFill>
                  <a:srgbClr val="000099"/>
                </a:solidFill>
              </a:rPr>
              <a:t>reality</a:t>
            </a:r>
          </a:p>
          <a:p>
            <a:endParaRPr lang="en-AU" dirty="0" smtClean="0">
              <a:solidFill>
                <a:srgbClr val="000099"/>
              </a:solidFill>
            </a:endParaRPr>
          </a:p>
          <a:p>
            <a:endParaRPr lang="en-AU" dirty="0">
              <a:solidFill>
                <a:srgbClr val="000099"/>
              </a:solidFill>
            </a:endParaRPr>
          </a:p>
          <a:p>
            <a:r>
              <a:rPr lang="en-AU" sz="2100" dirty="0">
                <a:solidFill>
                  <a:schemeClr val="tx1"/>
                </a:solidFill>
              </a:rPr>
              <a:t>Monica Leahy</a:t>
            </a:r>
          </a:p>
          <a:p>
            <a:r>
              <a:rPr lang="en-AU" sz="2100" dirty="0">
                <a:solidFill>
                  <a:schemeClr val="tx1"/>
                </a:solidFill>
              </a:rPr>
              <a:t>(for The University of Adelaide)</a:t>
            </a:r>
          </a:p>
          <a:p>
            <a:r>
              <a:rPr lang="en-AU" sz="2100" dirty="0" smtClean="0">
                <a:solidFill>
                  <a:schemeClr val="tx1"/>
                </a:solidFill>
              </a:rPr>
              <a:t>18 August 2015</a:t>
            </a:r>
            <a:endParaRPr lang="en-AU" sz="2100" dirty="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1219696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077621"/>
            <a:ext cx="7772400" cy="1470025"/>
          </a:xfrm>
        </p:spPr>
        <p:txBody>
          <a:bodyPr/>
          <a:lstStyle/>
          <a:p>
            <a:r>
              <a:rPr lang="en-AU" b="1" dirty="0">
                <a:solidFill>
                  <a:srgbClr val="000099"/>
                </a:solidFill>
                <a:latin typeface="Arial Rounded MT Bold" panose="020F0704030504030204" pitchFamily="34" charset="0"/>
              </a:rPr>
              <a:t>The Disability Standards for Education 2005</a:t>
            </a:r>
            <a:endParaRPr lang="en-AU" dirty="0"/>
          </a:p>
        </p:txBody>
      </p:sp>
      <p:sp>
        <p:nvSpPr>
          <p:cNvPr id="3" name="Subtitle 2"/>
          <p:cNvSpPr>
            <a:spLocks noGrp="1"/>
          </p:cNvSpPr>
          <p:nvPr>
            <p:ph type="subTitle" idx="1"/>
          </p:nvPr>
        </p:nvSpPr>
        <p:spPr>
          <a:xfrm>
            <a:off x="251520" y="2495675"/>
            <a:ext cx="8424936" cy="3329626"/>
          </a:xfrm>
        </p:spPr>
        <p:txBody>
          <a:bodyPr>
            <a:normAutofit fontScale="62500" lnSpcReduction="20000"/>
          </a:bodyPr>
          <a:lstStyle/>
          <a:p>
            <a:pPr marL="457200" indent="-457200" algn="l">
              <a:buFont typeface="Arial" panose="020B0604020202020204" pitchFamily="34" charset="0"/>
              <a:buChar char="•"/>
            </a:pPr>
            <a:r>
              <a:rPr lang="en-AU" dirty="0">
                <a:solidFill>
                  <a:schemeClr val="tx1"/>
                </a:solidFill>
              </a:rPr>
              <a:t>A set of standards that interpret the Disability Discrimination Act and that are specific to education, including child care centres, kindergartens, schools, training providers and higher education institutions</a:t>
            </a:r>
          </a:p>
          <a:p>
            <a:pPr algn="l"/>
            <a:endParaRPr lang="en-AU" dirty="0">
              <a:solidFill>
                <a:schemeClr val="tx1"/>
              </a:solidFill>
            </a:endParaRPr>
          </a:p>
          <a:p>
            <a:pPr marL="457200" indent="-457200" algn="l">
              <a:buFont typeface="Arial" panose="020B0604020202020204" pitchFamily="34" charset="0"/>
              <a:buChar char="•"/>
            </a:pPr>
            <a:r>
              <a:rPr lang="en-AU" dirty="0">
                <a:solidFill>
                  <a:schemeClr val="tx1"/>
                </a:solidFill>
              </a:rPr>
              <a:t>They must be complied with and failure to do so can result in complaints to the Equal Opportunities Commission (SA) or Australian Human Rights Commission (Commonwealth)</a:t>
            </a:r>
          </a:p>
          <a:p>
            <a:pPr algn="l"/>
            <a:endParaRPr lang="en-AU" dirty="0">
              <a:solidFill>
                <a:schemeClr val="tx1"/>
              </a:solidFill>
            </a:endParaRPr>
          </a:p>
          <a:p>
            <a:pPr marL="457200" indent="-457200" algn="l">
              <a:buFont typeface="Arial" panose="020B0604020202020204" pitchFamily="34" charset="0"/>
              <a:buChar char="•"/>
            </a:pPr>
            <a:r>
              <a:rPr lang="en-AU" dirty="0">
                <a:solidFill>
                  <a:schemeClr val="tx1"/>
                </a:solidFill>
              </a:rPr>
              <a:t>We also have Disability Standards for transport and access to premises</a:t>
            </a:r>
          </a:p>
          <a:p>
            <a:pPr algn="l"/>
            <a:endParaRPr lang="en-AU" dirty="0">
              <a:solidFill>
                <a:schemeClr val="tx1"/>
              </a:solidFill>
            </a:endParaRPr>
          </a:p>
          <a:p>
            <a:pPr marL="457200" indent="-457200" algn="l">
              <a:buFont typeface="Arial" panose="020B0604020202020204" pitchFamily="34" charset="0"/>
              <a:buChar char="•"/>
            </a:pPr>
            <a:r>
              <a:rPr lang="en-AU" dirty="0">
                <a:solidFill>
                  <a:schemeClr val="tx1"/>
                </a:solidFill>
              </a:rPr>
              <a:t>The three sets of standards often ‘play’ together and interact</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1763540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5516" y="1204300"/>
            <a:ext cx="8712968" cy="866527"/>
          </a:xfrm>
        </p:spPr>
        <p:txBody>
          <a:bodyPr>
            <a:normAutofit/>
          </a:bodyPr>
          <a:lstStyle/>
          <a:p>
            <a:r>
              <a:rPr lang="en-AU" sz="4000" b="1" dirty="0">
                <a:solidFill>
                  <a:srgbClr val="000099"/>
                </a:solidFill>
                <a:latin typeface="Arial Rounded MT Bold" panose="020F0704030504030204" pitchFamily="34" charset="0"/>
              </a:rPr>
              <a:t>What’s the guts of the Standards?</a:t>
            </a:r>
            <a:endParaRPr lang="en-AU" sz="4000" dirty="0"/>
          </a:p>
        </p:txBody>
      </p:sp>
      <p:sp>
        <p:nvSpPr>
          <p:cNvPr id="3" name="Subtitle 2"/>
          <p:cNvSpPr>
            <a:spLocks noGrp="1"/>
          </p:cNvSpPr>
          <p:nvPr>
            <p:ph type="subTitle" idx="1"/>
          </p:nvPr>
        </p:nvSpPr>
        <p:spPr>
          <a:xfrm>
            <a:off x="251520" y="2094728"/>
            <a:ext cx="8496944" cy="3710536"/>
          </a:xfrm>
        </p:spPr>
        <p:txBody>
          <a:bodyPr>
            <a:normAutofit fontScale="92500" lnSpcReduction="20000"/>
          </a:bodyPr>
          <a:lstStyle/>
          <a:p>
            <a:pPr algn="l"/>
            <a:r>
              <a:rPr lang="en-AU" b="1" dirty="0">
                <a:solidFill>
                  <a:schemeClr val="tx1"/>
                </a:solidFill>
              </a:rPr>
              <a:t>The Standards support equitable practices in:</a:t>
            </a:r>
          </a:p>
          <a:p>
            <a:pPr algn="l"/>
            <a:endParaRPr lang="en-AU" b="1" dirty="0">
              <a:solidFill>
                <a:schemeClr val="tx1"/>
              </a:solidFill>
            </a:endParaRPr>
          </a:p>
          <a:p>
            <a:pPr marL="457200" indent="-457200" algn="l">
              <a:buFont typeface="Arial" panose="020B0604020202020204" pitchFamily="34" charset="0"/>
              <a:buChar char="•"/>
            </a:pPr>
            <a:r>
              <a:rPr lang="en-AU" dirty="0">
                <a:solidFill>
                  <a:schemeClr val="tx1"/>
                </a:solidFill>
              </a:rPr>
              <a:t>Enrolment</a:t>
            </a:r>
          </a:p>
          <a:p>
            <a:pPr marL="457200" indent="-457200" algn="l">
              <a:buFont typeface="Arial" panose="020B0604020202020204" pitchFamily="34" charset="0"/>
              <a:buChar char="•"/>
            </a:pPr>
            <a:r>
              <a:rPr lang="en-AU" dirty="0">
                <a:solidFill>
                  <a:schemeClr val="tx1"/>
                </a:solidFill>
              </a:rPr>
              <a:t>Participation in courses</a:t>
            </a:r>
          </a:p>
          <a:p>
            <a:pPr marL="457200" indent="-457200" algn="l">
              <a:buFont typeface="Arial" panose="020B0604020202020204" pitchFamily="34" charset="0"/>
              <a:buChar char="•"/>
            </a:pPr>
            <a:r>
              <a:rPr lang="en-AU" dirty="0">
                <a:solidFill>
                  <a:schemeClr val="tx1"/>
                </a:solidFill>
              </a:rPr>
              <a:t>Curriculum development, accreditation and delivery</a:t>
            </a:r>
          </a:p>
          <a:p>
            <a:pPr marL="457200" indent="-457200" algn="l">
              <a:buFont typeface="Arial" panose="020B0604020202020204" pitchFamily="34" charset="0"/>
              <a:buChar char="•"/>
            </a:pPr>
            <a:r>
              <a:rPr lang="en-AU" dirty="0">
                <a:solidFill>
                  <a:schemeClr val="tx1"/>
                </a:solidFill>
              </a:rPr>
              <a:t>Student support services</a:t>
            </a:r>
          </a:p>
          <a:p>
            <a:pPr marL="457200" indent="-457200" algn="l">
              <a:buFont typeface="Arial" panose="020B0604020202020204" pitchFamily="34" charset="0"/>
              <a:buChar char="•"/>
            </a:pPr>
            <a:r>
              <a:rPr lang="en-AU" dirty="0">
                <a:solidFill>
                  <a:schemeClr val="tx1"/>
                </a:solidFill>
              </a:rPr>
              <a:t>Elimination of harassment and victimisation</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1763540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4493" y="1261794"/>
            <a:ext cx="7990656" cy="866527"/>
          </a:xfrm>
        </p:spPr>
        <p:txBody>
          <a:bodyPr/>
          <a:lstStyle/>
          <a:p>
            <a:r>
              <a:rPr lang="en-AU" b="1" dirty="0">
                <a:solidFill>
                  <a:srgbClr val="000099"/>
                </a:solidFill>
                <a:latin typeface="Arial Rounded MT Bold" panose="020F0704030504030204" pitchFamily="34" charset="0"/>
              </a:rPr>
              <a:t>The Standards </a:t>
            </a:r>
            <a:r>
              <a:rPr lang="en-AU" b="1" i="1" dirty="0">
                <a:solidFill>
                  <a:srgbClr val="000099"/>
                </a:solidFill>
                <a:latin typeface="Arial Rounded MT Bold" panose="020F0704030504030204" pitchFamily="34" charset="0"/>
              </a:rPr>
              <a:t>don’t</a:t>
            </a:r>
            <a:r>
              <a:rPr lang="en-AU" b="1" dirty="0">
                <a:solidFill>
                  <a:srgbClr val="000099"/>
                </a:solidFill>
                <a:latin typeface="Arial Rounded MT Bold" panose="020F0704030504030204" pitchFamily="34" charset="0"/>
              </a:rPr>
              <a:t> support</a:t>
            </a:r>
            <a:endParaRPr lang="en-AU" dirty="0"/>
          </a:p>
        </p:txBody>
      </p:sp>
      <p:sp>
        <p:nvSpPr>
          <p:cNvPr id="3" name="Subtitle 2"/>
          <p:cNvSpPr>
            <a:spLocks noGrp="1"/>
          </p:cNvSpPr>
          <p:nvPr>
            <p:ph type="subTitle" idx="1"/>
          </p:nvPr>
        </p:nvSpPr>
        <p:spPr>
          <a:xfrm>
            <a:off x="467544" y="2420888"/>
            <a:ext cx="8280920" cy="3217912"/>
          </a:xfrm>
        </p:spPr>
        <p:txBody>
          <a:bodyPr>
            <a:normAutofit/>
          </a:bodyPr>
          <a:lstStyle/>
          <a:p>
            <a:r>
              <a:rPr lang="en-AU" dirty="0">
                <a:solidFill>
                  <a:schemeClr val="tx1"/>
                </a:solidFill>
              </a:rPr>
              <a:t>Lowering standards</a:t>
            </a:r>
          </a:p>
          <a:p>
            <a:endParaRPr lang="en-AU" dirty="0">
              <a:solidFill>
                <a:schemeClr val="tx1"/>
              </a:solidFill>
            </a:endParaRPr>
          </a:p>
          <a:p>
            <a:r>
              <a:rPr lang="en-AU" dirty="0">
                <a:solidFill>
                  <a:schemeClr val="tx1"/>
                </a:solidFill>
              </a:rPr>
              <a:t>Ignoring the inherent competency requirements</a:t>
            </a:r>
          </a:p>
          <a:p>
            <a:endParaRPr lang="en-AU" dirty="0">
              <a:solidFill>
                <a:schemeClr val="tx1"/>
              </a:solidFill>
            </a:endParaRPr>
          </a:p>
          <a:p>
            <a:r>
              <a:rPr lang="en-AU" dirty="0">
                <a:solidFill>
                  <a:schemeClr val="tx1"/>
                </a:solidFill>
              </a:rPr>
              <a:t>Ignoring workplace health and safety</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1763540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241918"/>
            <a:ext cx="8568952" cy="1470025"/>
          </a:xfrm>
        </p:spPr>
        <p:txBody>
          <a:bodyPr/>
          <a:lstStyle/>
          <a:p>
            <a:r>
              <a:rPr lang="en-AU" b="1" dirty="0">
                <a:solidFill>
                  <a:srgbClr val="000099"/>
                </a:solidFill>
                <a:latin typeface="Arial Rounded MT Bold" panose="020F0704030504030204" pitchFamily="34" charset="0"/>
              </a:rPr>
              <a:t>Additional support in the education setting</a:t>
            </a:r>
            <a:endParaRPr lang="en-AU" dirty="0"/>
          </a:p>
        </p:txBody>
      </p:sp>
      <p:sp>
        <p:nvSpPr>
          <p:cNvPr id="3" name="Subtitle 2"/>
          <p:cNvSpPr>
            <a:spLocks noGrp="1"/>
          </p:cNvSpPr>
          <p:nvPr>
            <p:ph type="subTitle" idx="1"/>
          </p:nvPr>
        </p:nvSpPr>
        <p:spPr>
          <a:xfrm>
            <a:off x="395536" y="2924944"/>
            <a:ext cx="8280920" cy="2713856"/>
          </a:xfrm>
        </p:spPr>
        <p:txBody>
          <a:bodyPr>
            <a:normAutofit fontScale="77500" lnSpcReduction="20000"/>
          </a:bodyPr>
          <a:lstStyle/>
          <a:p>
            <a:pPr algn="l"/>
            <a:r>
              <a:rPr lang="en-AU" dirty="0">
                <a:solidFill>
                  <a:schemeClr val="tx1"/>
                </a:solidFill>
              </a:rPr>
              <a:t>SASVI – SA School for Vision Impaired</a:t>
            </a:r>
          </a:p>
          <a:p>
            <a:pPr algn="l"/>
            <a:r>
              <a:rPr lang="en-AU" dirty="0">
                <a:solidFill>
                  <a:schemeClr val="tx1"/>
                </a:solidFill>
              </a:rPr>
              <a:t>CHIC – Centres for Hearing Impaired</a:t>
            </a:r>
          </a:p>
          <a:p>
            <a:pPr algn="l"/>
            <a:r>
              <a:rPr lang="en-AU" dirty="0">
                <a:solidFill>
                  <a:schemeClr val="tx1"/>
                </a:solidFill>
              </a:rPr>
              <a:t>Special Schools / Units</a:t>
            </a:r>
          </a:p>
          <a:p>
            <a:pPr algn="l"/>
            <a:r>
              <a:rPr lang="en-AU" dirty="0">
                <a:solidFill>
                  <a:schemeClr val="tx1"/>
                </a:solidFill>
              </a:rPr>
              <a:t>ADSEC / Link Units</a:t>
            </a:r>
          </a:p>
          <a:p>
            <a:pPr algn="l"/>
            <a:r>
              <a:rPr lang="en-AU" dirty="0">
                <a:solidFill>
                  <a:schemeClr val="tx1"/>
                </a:solidFill>
              </a:rPr>
              <a:t>SSO Support*</a:t>
            </a:r>
          </a:p>
          <a:p>
            <a:pPr algn="l"/>
            <a:r>
              <a:rPr lang="en-AU" dirty="0">
                <a:solidFill>
                  <a:schemeClr val="tx1"/>
                </a:solidFill>
              </a:rPr>
              <a:t>Disability </a:t>
            </a:r>
            <a:r>
              <a:rPr lang="en-AU" dirty="0" smtClean="0">
                <a:solidFill>
                  <a:schemeClr val="tx1"/>
                </a:solidFill>
              </a:rPr>
              <a:t>Educators (DECD) </a:t>
            </a:r>
            <a:r>
              <a:rPr lang="en-AU" dirty="0">
                <a:solidFill>
                  <a:schemeClr val="tx1"/>
                </a:solidFill>
              </a:rPr>
              <a:t>/ </a:t>
            </a:r>
            <a:r>
              <a:rPr lang="en-AU" dirty="0" smtClean="0">
                <a:solidFill>
                  <a:schemeClr val="tx1"/>
                </a:solidFill>
              </a:rPr>
              <a:t>Disability Consultants (CESA)</a:t>
            </a:r>
            <a:endParaRPr lang="en-AU" dirty="0">
              <a:solidFill>
                <a:schemeClr val="tx1"/>
              </a:solidFill>
            </a:endParaRPr>
          </a:p>
          <a:p>
            <a:pPr algn="l"/>
            <a:r>
              <a:rPr lang="en-AU" dirty="0">
                <a:solidFill>
                  <a:schemeClr val="tx1"/>
                </a:solidFill>
              </a:rPr>
              <a:t>Autism Support Worker</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1763540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077621"/>
            <a:ext cx="8712968" cy="1470025"/>
          </a:xfrm>
        </p:spPr>
        <p:txBody>
          <a:bodyPr>
            <a:normAutofit fontScale="90000"/>
          </a:bodyPr>
          <a:lstStyle/>
          <a:p>
            <a:r>
              <a:rPr lang="en-AU" b="1" dirty="0">
                <a:solidFill>
                  <a:srgbClr val="000099"/>
                </a:solidFill>
                <a:latin typeface="Arial Rounded MT Bold" panose="020F0704030504030204" pitchFamily="34" charset="0"/>
              </a:rPr>
              <a:t>How to treat a disability support worker in your classroom</a:t>
            </a:r>
            <a:endParaRPr lang="en-AU" dirty="0"/>
          </a:p>
        </p:txBody>
      </p:sp>
      <p:sp>
        <p:nvSpPr>
          <p:cNvPr id="3" name="Subtitle 2"/>
          <p:cNvSpPr>
            <a:spLocks noGrp="1"/>
          </p:cNvSpPr>
          <p:nvPr>
            <p:ph type="subTitle" idx="1"/>
          </p:nvPr>
        </p:nvSpPr>
        <p:spPr>
          <a:xfrm>
            <a:off x="251520" y="2547646"/>
            <a:ext cx="8568952" cy="3091154"/>
          </a:xfrm>
        </p:spPr>
        <p:txBody>
          <a:bodyPr>
            <a:normAutofit fontScale="70000" lnSpcReduction="20000"/>
          </a:bodyPr>
          <a:lstStyle/>
          <a:p>
            <a:pPr marL="514350" indent="-514350" algn="l">
              <a:buFont typeface="+mj-lt"/>
              <a:buAutoNum type="arabicPeriod"/>
            </a:pPr>
            <a:r>
              <a:rPr lang="en-AU" dirty="0">
                <a:solidFill>
                  <a:schemeClr val="tx1"/>
                </a:solidFill>
              </a:rPr>
              <a:t>Get over yourself!  They aren’t there to judge you</a:t>
            </a:r>
          </a:p>
          <a:p>
            <a:pPr marL="514350" indent="-514350" algn="l">
              <a:buFont typeface="+mj-lt"/>
              <a:buAutoNum type="arabicPeriod"/>
            </a:pPr>
            <a:r>
              <a:rPr lang="en-AU" dirty="0">
                <a:solidFill>
                  <a:schemeClr val="tx1"/>
                </a:solidFill>
              </a:rPr>
              <a:t>They are (usually) not your co-teacher</a:t>
            </a:r>
          </a:p>
          <a:p>
            <a:pPr marL="514350" indent="-514350" algn="l">
              <a:buFont typeface="+mj-lt"/>
              <a:buAutoNum type="arabicPeriod"/>
            </a:pPr>
            <a:r>
              <a:rPr lang="en-AU" dirty="0">
                <a:solidFill>
                  <a:schemeClr val="tx1"/>
                </a:solidFill>
              </a:rPr>
              <a:t>Recognise that they are there to support a particular student/group of students, not the whole class – allow them to do so</a:t>
            </a:r>
          </a:p>
          <a:p>
            <a:pPr marL="514350" indent="-514350" algn="l">
              <a:buFont typeface="+mj-lt"/>
              <a:buAutoNum type="arabicPeriod"/>
            </a:pPr>
            <a:r>
              <a:rPr lang="en-AU" dirty="0">
                <a:solidFill>
                  <a:schemeClr val="tx1"/>
                </a:solidFill>
              </a:rPr>
              <a:t>BIG advantage in meeting with them before class to discuss what you’re going to be doing or show them worksheets/texts/resources so they are clued </a:t>
            </a:r>
            <a:r>
              <a:rPr lang="en-AU" dirty="0" smtClean="0">
                <a:solidFill>
                  <a:schemeClr val="tx1"/>
                </a:solidFill>
              </a:rPr>
              <a:t>in</a:t>
            </a:r>
          </a:p>
          <a:p>
            <a:pPr marL="514350" indent="-514350" algn="l">
              <a:buFont typeface="+mj-lt"/>
              <a:buAutoNum type="arabicPeriod"/>
            </a:pPr>
            <a:r>
              <a:rPr lang="en-AU" dirty="0" smtClean="0">
                <a:solidFill>
                  <a:schemeClr val="tx1"/>
                </a:solidFill>
              </a:rPr>
              <a:t>Learn about their skills.  They are unlikely to know your subject, but they do know how to learn and many have great tech skills that can help you</a:t>
            </a:r>
            <a:endParaRPr lang="en-AU" dirty="0">
              <a:solidFill>
                <a:schemeClr val="tx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1763540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5516" y="1241918"/>
            <a:ext cx="8712968" cy="1178969"/>
          </a:xfrm>
        </p:spPr>
        <p:txBody>
          <a:bodyPr>
            <a:normAutofit fontScale="90000"/>
          </a:bodyPr>
          <a:lstStyle/>
          <a:p>
            <a:r>
              <a:rPr lang="en-AU" b="1" dirty="0">
                <a:solidFill>
                  <a:srgbClr val="000099"/>
                </a:solidFill>
                <a:latin typeface="Arial Rounded MT Bold" panose="020F0704030504030204" pitchFamily="34" charset="0"/>
              </a:rPr>
              <a:t>How to treat a disability support worker in your classroom</a:t>
            </a:r>
            <a:endParaRPr lang="en-AU" dirty="0"/>
          </a:p>
        </p:txBody>
      </p:sp>
      <p:sp>
        <p:nvSpPr>
          <p:cNvPr id="3" name="Subtitle 2"/>
          <p:cNvSpPr>
            <a:spLocks noGrp="1"/>
          </p:cNvSpPr>
          <p:nvPr>
            <p:ph type="subTitle" idx="1"/>
          </p:nvPr>
        </p:nvSpPr>
        <p:spPr>
          <a:xfrm>
            <a:off x="251520" y="2636912"/>
            <a:ext cx="8496944" cy="3240360"/>
          </a:xfrm>
        </p:spPr>
        <p:txBody>
          <a:bodyPr>
            <a:normAutofit fontScale="92500" lnSpcReduction="20000"/>
          </a:bodyPr>
          <a:lstStyle/>
          <a:p>
            <a:pPr algn="l"/>
            <a:r>
              <a:rPr lang="en-AU" dirty="0" smtClean="0">
                <a:solidFill>
                  <a:schemeClr val="tx1"/>
                </a:solidFill>
              </a:rPr>
              <a:t>6. </a:t>
            </a:r>
            <a:r>
              <a:rPr lang="en-AU" dirty="0" err="1">
                <a:solidFill>
                  <a:schemeClr val="tx1"/>
                </a:solidFill>
              </a:rPr>
              <a:t>Auslan</a:t>
            </a:r>
            <a:r>
              <a:rPr lang="en-AU" dirty="0">
                <a:solidFill>
                  <a:schemeClr val="tx1"/>
                </a:solidFill>
              </a:rPr>
              <a:t> interpreters are like an extra piece of equipment in the classroom and shouldn’t be interacted with or asked questions directly</a:t>
            </a:r>
          </a:p>
          <a:p>
            <a:pPr algn="l"/>
            <a:r>
              <a:rPr lang="en-AU" dirty="0" smtClean="0">
                <a:solidFill>
                  <a:schemeClr val="tx1"/>
                </a:solidFill>
              </a:rPr>
              <a:t>7. </a:t>
            </a:r>
            <a:r>
              <a:rPr lang="en-AU" dirty="0">
                <a:solidFill>
                  <a:schemeClr val="tx1"/>
                </a:solidFill>
              </a:rPr>
              <a:t>Work out the classroom dynamics with the support person </a:t>
            </a:r>
          </a:p>
          <a:p>
            <a:pPr algn="l"/>
            <a:r>
              <a:rPr lang="en-AU" dirty="0" smtClean="0">
                <a:solidFill>
                  <a:schemeClr val="tx1"/>
                </a:solidFill>
              </a:rPr>
              <a:t>8. </a:t>
            </a:r>
            <a:r>
              <a:rPr lang="en-AU" dirty="0">
                <a:solidFill>
                  <a:schemeClr val="tx1"/>
                </a:solidFill>
              </a:rPr>
              <a:t>Allow the support person to teach you about the student they support.  It’s not a criticism; they just usually know more than you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1763540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5516" y="1179655"/>
            <a:ext cx="8712968" cy="722511"/>
          </a:xfrm>
        </p:spPr>
        <p:txBody>
          <a:bodyPr>
            <a:normAutofit/>
          </a:bodyPr>
          <a:lstStyle/>
          <a:p>
            <a:r>
              <a:rPr lang="en-AU" sz="4000" b="1" dirty="0">
                <a:solidFill>
                  <a:srgbClr val="000099"/>
                </a:solidFill>
                <a:latin typeface="Arial Rounded MT Bold" panose="020F0704030504030204" pitchFamily="34" charset="0"/>
              </a:rPr>
              <a:t>Where you won’t get extra support</a:t>
            </a:r>
            <a:endParaRPr lang="en-AU" sz="4000" dirty="0"/>
          </a:p>
        </p:txBody>
      </p:sp>
      <p:sp>
        <p:nvSpPr>
          <p:cNvPr id="3" name="Subtitle 2"/>
          <p:cNvSpPr>
            <a:spLocks noGrp="1"/>
          </p:cNvSpPr>
          <p:nvPr>
            <p:ph type="subTitle" idx="1"/>
          </p:nvPr>
        </p:nvSpPr>
        <p:spPr>
          <a:xfrm>
            <a:off x="251520" y="2060848"/>
            <a:ext cx="8568952" cy="3577952"/>
          </a:xfrm>
        </p:spPr>
        <p:txBody>
          <a:bodyPr>
            <a:normAutofit fontScale="85000" lnSpcReduction="20000"/>
          </a:bodyPr>
          <a:lstStyle/>
          <a:p>
            <a:pPr algn="l"/>
            <a:r>
              <a:rPr lang="en-AU" dirty="0">
                <a:solidFill>
                  <a:schemeClr val="tx1"/>
                </a:solidFill>
              </a:rPr>
              <a:t>99% of students impacted by disability will attract no additional resources and will be integrated into your mainstream class</a:t>
            </a:r>
          </a:p>
          <a:p>
            <a:pPr algn="l"/>
            <a:endParaRPr lang="en-AU" dirty="0">
              <a:solidFill>
                <a:schemeClr val="tx1"/>
              </a:solidFill>
            </a:endParaRPr>
          </a:p>
          <a:p>
            <a:pPr algn="l"/>
            <a:r>
              <a:rPr lang="en-AU" dirty="0">
                <a:solidFill>
                  <a:schemeClr val="tx1"/>
                </a:solidFill>
              </a:rPr>
              <a:t>This is particularly the case with students who have:</a:t>
            </a:r>
          </a:p>
          <a:p>
            <a:pPr algn="l"/>
            <a:r>
              <a:rPr lang="en-AU" dirty="0">
                <a:solidFill>
                  <a:schemeClr val="tx1"/>
                </a:solidFill>
              </a:rPr>
              <a:t>A learning disability (about 10%)</a:t>
            </a:r>
          </a:p>
          <a:p>
            <a:pPr algn="l"/>
            <a:r>
              <a:rPr lang="en-AU" dirty="0">
                <a:solidFill>
                  <a:schemeClr val="tx1"/>
                </a:solidFill>
              </a:rPr>
              <a:t>High functioning autism (formerly </a:t>
            </a:r>
            <a:r>
              <a:rPr lang="en-AU" dirty="0" err="1">
                <a:solidFill>
                  <a:schemeClr val="tx1"/>
                </a:solidFill>
              </a:rPr>
              <a:t>Aspergers</a:t>
            </a:r>
            <a:r>
              <a:rPr lang="en-AU" dirty="0">
                <a:solidFill>
                  <a:schemeClr val="tx1"/>
                </a:solidFill>
              </a:rPr>
              <a:t>)</a:t>
            </a:r>
          </a:p>
          <a:p>
            <a:pPr algn="l"/>
            <a:r>
              <a:rPr lang="en-AU" dirty="0">
                <a:solidFill>
                  <a:schemeClr val="tx1"/>
                </a:solidFill>
              </a:rPr>
              <a:t>Mental health conditions</a:t>
            </a:r>
          </a:p>
          <a:p>
            <a:pPr algn="l"/>
            <a:r>
              <a:rPr lang="en-AU" dirty="0">
                <a:solidFill>
                  <a:schemeClr val="tx1"/>
                </a:solidFill>
              </a:rPr>
              <a:t>Behavioural disabilities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1763540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256599"/>
            <a:ext cx="8208912" cy="794519"/>
          </a:xfrm>
        </p:spPr>
        <p:txBody>
          <a:bodyPr>
            <a:normAutofit/>
          </a:bodyPr>
          <a:lstStyle/>
          <a:p>
            <a:r>
              <a:rPr lang="en-AU" b="1" dirty="0" smtClean="0">
                <a:solidFill>
                  <a:srgbClr val="000099"/>
                </a:solidFill>
                <a:latin typeface="Arial Rounded MT Bold" panose="020F0704030504030204" pitchFamily="34" charset="0"/>
              </a:rPr>
              <a:t>On that happy note…</a:t>
            </a:r>
            <a:endParaRPr lang="en-AU" dirty="0"/>
          </a:p>
        </p:txBody>
      </p:sp>
      <p:sp>
        <p:nvSpPr>
          <p:cNvPr id="3" name="Subtitle 2"/>
          <p:cNvSpPr>
            <a:spLocks noGrp="1"/>
          </p:cNvSpPr>
          <p:nvPr>
            <p:ph type="subTitle" idx="1"/>
          </p:nvPr>
        </p:nvSpPr>
        <p:spPr>
          <a:xfrm>
            <a:off x="395536" y="2276872"/>
            <a:ext cx="8352928" cy="3361928"/>
          </a:xfrm>
        </p:spPr>
        <p:txBody>
          <a:bodyPr/>
          <a:lstStyle/>
          <a:p>
            <a:endParaRPr lang="en-AU" b="1" dirty="0">
              <a:solidFill>
                <a:schemeClr val="tx1"/>
              </a:solidFill>
            </a:endParaRPr>
          </a:p>
          <a:p>
            <a:endParaRPr lang="en-AU" b="1" dirty="0" smtClean="0">
              <a:solidFill>
                <a:schemeClr val="tx1"/>
              </a:solidFill>
            </a:endParaRPr>
          </a:p>
          <a:p>
            <a:r>
              <a:rPr lang="en-AU" b="1" dirty="0" smtClean="0">
                <a:solidFill>
                  <a:schemeClr val="tx1"/>
                </a:solidFill>
              </a:rPr>
              <a:t>How about you take a short break and we can talk about what to do on the other side </a:t>
            </a:r>
            <a:r>
              <a:rPr lang="en-AU" b="1" dirty="0" smtClean="0">
                <a:solidFill>
                  <a:schemeClr val="tx1"/>
                </a:solidFill>
                <a:sym typeface="Wingdings" panose="05000000000000000000" pitchFamily="2" charset="2"/>
              </a:rPr>
              <a:t></a:t>
            </a:r>
            <a:endParaRPr lang="en-AU" b="1" dirty="0" smtClean="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3556591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241341"/>
            <a:ext cx="8352928" cy="794519"/>
          </a:xfrm>
        </p:spPr>
        <p:txBody>
          <a:bodyPr/>
          <a:lstStyle/>
          <a:p>
            <a:r>
              <a:rPr lang="en-AU" b="1" dirty="0" smtClean="0">
                <a:solidFill>
                  <a:srgbClr val="000099"/>
                </a:solidFill>
                <a:latin typeface="Arial Rounded MT Bold" panose="020F0704030504030204" pitchFamily="34" charset="0"/>
              </a:rPr>
              <a:t>Welcome back</a:t>
            </a:r>
            <a:endParaRPr lang="en-AU" dirty="0"/>
          </a:p>
        </p:txBody>
      </p:sp>
      <p:sp>
        <p:nvSpPr>
          <p:cNvPr id="3" name="Subtitle 2"/>
          <p:cNvSpPr>
            <a:spLocks noGrp="1"/>
          </p:cNvSpPr>
          <p:nvPr>
            <p:ph type="subTitle" idx="1"/>
          </p:nvPr>
        </p:nvSpPr>
        <p:spPr>
          <a:xfrm>
            <a:off x="395536" y="2276872"/>
            <a:ext cx="8352928" cy="3361928"/>
          </a:xfrm>
        </p:spPr>
        <p:txBody>
          <a:bodyPr>
            <a:normAutofit/>
          </a:bodyPr>
          <a:lstStyle/>
          <a:p>
            <a:endParaRPr lang="en-AU" b="1" dirty="0">
              <a:solidFill>
                <a:schemeClr val="tx1"/>
              </a:solidFill>
            </a:endParaRPr>
          </a:p>
          <a:p>
            <a:endParaRPr lang="en-AU" b="1" dirty="0" smtClean="0">
              <a:solidFill>
                <a:schemeClr val="tx1"/>
              </a:solidFill>
            </a:endParaRPr>
          </a:p>
          <a:p>
            <a:r>
              <a:rPr lang="en-AU" b="1" dirty="0" smtClean="0">
                <a:solidFill>
                  <a:schemeClr val="tx1"/>
                </a:solidFill>
              </a:rPr>
              <a:t>Just to get your head back in the game…</a:t>
            </a:r>
          </a:p>
          <a:p>
            <a:r>
              <a:rPr lang="en-AU" b="1" dirty="0" smtClean="0">
                <a:solidFill>
                  <a:schemeClr val="tx1"/>
                </a:solidFill>
                <a:hlinkClick r:id="rId2"/>
              </a:rPr>
              <a:t>Talk to me: </a:t>
            </a:r>
            <a:r>
              <a:rPr lang="en-AU" b="1" dirty="0" smtClean="0">
                <a:solidFill>
                  <a:schemeClr val="tx1"/>
                </a:solidFill>
                <a:hlinkClick r:id="rId2"/>
              </a:rPr>
              <a:t>Phoebe</a:t>
            </a:r>
            <a:endParaRPr lang="en-AU" b="1" dirty="0" smtClean="0">
              <a:solidFill>
                <a:schemeClr val="tx1"/>
              </a:solidFill>
            </a:endParaRPr>
          </a:p>
          <a:p>
            <a:r>
              <a:rPr lang="en-AU" dirty="0"/>
              <a:t> </a:t>
            </a:r>
            <a:r>
              <a:rPr lang="en-AU" sz="2600" u="sng" dirty="0">
                <a:hlinkClick r:id="rId2"/>
              </a:rPr>
              <a:t>https://www.youtube.com/watch?v=CL8GMxRW_5Y</a:t>
            </a:r>
            <a:endParaRPr lang="en-AU" sz="2600" b="1" dirty="0" smtClean="0">
              <a:solidFill>
                <a:schemeClr val="tx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537475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241341"/>
            <a:ext cx="8352928" cy="794519"/>
          </a:xfrm>
        </p:spPr>
        <p:txBody>
          <a:bodyPr>
            <a:normAutofit/>
          </a:bodyPr>
          <a:lstStyle/>
          <a:p>
            <a:r>
              <a:rPr lang="en-AU" b="1" dirty="0" smtClean="0">
                <a:solidFill>
                  <a:srgbClr val="000099"/>
                </a:solidFill>
                <a:latin typeface="Arial Rounded MT Bold" panose="020F0704030504030204" pitchFamily="34" charset="0"/>
              </a:rPr>
              <a:t>Disability on the physical side</a:t>
            </a:r>
            <a:endParaRPr lang="en-AU" dirty="0"/>
          </a:p>
        </p:txBody>
      </p:sp>
      <p:sp>
        <p:nvSpPr>
          <p:cNvPr id="3" name="Subtitle 2"/>
          <p:cNvSpPr>
            <a:spLocks noGrp="1"/>
          </p:cNvSpPr>
          <p:nvPr>
            <p:ph type="subTitle" idx="1"/>
          </p:nvPr>
        </p:nvSpPr>
        <p:spPr>
          <a:xfrm>
            <a:off x="395536" y="2276872"/>
            <a:ext cx="8352928" cy="3361928"/>
          </a:xfrm>
        </p:spPr>
        <p:txBody>
          <a:bodyPr/>
          <a:lstStyle/>
          <a:p>
            <a:endParaRPr lang="en-AU" b="1" dirty="0" smtClean="0">
              <a:solidFill>
                <a:schemeClr val="tx1"/>
              </a:solidFill>
            </a:endParaRPr>
          </a:p>
          <a:p>
            <a:r>
              <a:rPr lang="en-AU" b="1" dirty="0" smtClean="0">
                <a:solidFill>
                  <a:schemeClr val="tx1"/>
                </a:solidFill>
              </a:rPr>
              <a:t>What do you think constitutes a physical disability?</a:t>
            </a:r>
          </a:p>
          <a:p>
            <a:endParaRPr lang="en-AU" b="1" dirty="0">
              <a:solidFill>
                <a:schemeClr val="tx1"/>
              </a:solidFill>
            </a:endParaRPr>
          </a:p>
          <a:p>
            <a:r>
              <a:rPr lang="en-AU" sz="1400" b="1" i="1" dirty="0" smtClean="0">
                <a:solidFill>
                  <a:srgbClr val="7030A0"/>
                </a:solidFill>
              </a:rPr>
              <a:t>“If you’ve met one person with a disability, you’ve met one person with a disability”</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4068728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21640"/>
            <a:ext cx="7772400" cy="794519"/>
          </a:xfrm>
        </p:spPr>
        <p:txBody>
          <a:bodyPr/>
          <a:lstStyle/>
          <a:p>
            <a:r>
              <a:rPr lang="en-AU" b="1" dirty="0">
                <a:solidFill>
                  <a:srgbClr val="000099"/>
                </a:solidFill>
                <a:latin typeface="Arial Rounded MT Bold" panose="020F0704030504030204" pitchFamily="34" charset="0"/>
              </a:rPr>
              <a:t>Introduction</a:t>
            </a:r>
            <a:endParaRPr lang="en-AU" dirty="0"/>
          </a:p>
        </p:txBody>
      </p:sp>
      <p:sp>
        <p:nvSpPr>
          <p:cNvPr id="3" name="Subtitle 2"/>
          <p:cNvSpPr>
            <a:spLocks noGrp="1"/>
          </p:cNvSpPr>
          <p:nvPr>
            <p:ph type="subTitle" idx="1"/>
          </p:nvPr>
        </p:nvSpPr>
        <p:spPr>
          <a:xfrm>
            <a:off x="251520" y="2204864"/>
            <a:ext cx="8352928" cy="3433936"/>
          </a:xfrm>
        </p:spPr>
        <p:txBody>
          <a:bodyPr>
            <a:normAutofit/>
          </a:bodyPr>
          <a:lstStyle/>
          <a:p>
            <a:pPr marL="457200" indent="-457200" algn="l">
              <a:buFont typeface="Arial" panose="020B0604020202020204" pitchFamily="34" charset="0"/>
              <a:buChar char="•"/>
            </a:pPr>
            <a:r>
              <a:rPr lang="en-AU" dirty="0">
                <a:solidFill>
                  <a:schemeClr val="tx1"/>
                </a:solidFill>
              </a:rPr>
              <a:t>What do we mean when we say disability?</a:t>
            </a:r>
          </a:p>
          <a:p>
            <a:pPr marL="457200" indent="-457200" algn="l">
              <a:buFont typeface="Arial" panose="020B0604020202020204" pitchFamily="34" charset="0"/>
              <a:buChar char="•"/>
            </a:pPr>
            <a:r>
              <a:rPr lang="en-AU" dirty="0">
                <a:solidFill>
                  <a:schemeClr val="tx1"/>
                </a:solidFill>
              </a:rPr>
              <a:t>How different disabilities present in the classroom</a:t>
            </a:r>
          </a:p>
          <a:p>
            <a:pPr marL="457200" indent="-457200" algn="l">
              <a:buFont typeface="Arial" panose="020B0604020202020204" pitchFamily="34" charset="0"/>
              <a:buChar char="•"/>
            </a:pPr>
            <a:r>
              <a:rPr lang="en-AU" dirty="0">
                <a:solidFill>
                  <a:schemeClr val="tx1"/>
                </a:solidFill>
              </a:rPr>
              <a:t>Some strategies and links to resources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17635400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241341"/>
            <a:ext cx="8352928" cy="794519"/>
          </a:xfrm>
        </p:spPr>
        <p:txBody>
          <a:bodyPr>
            <a:normAutofit/>
          </a:bodyPr>
          <a:lstStyle/>
          <a:p>
            <a:r>
              <a:rPr lang="en-AU" b="1" dirty="0">
                <a:solidFill>
                  <a:srgbClr val="000099"/>
                </a:solidFill>
                <a:latin typeface="Arial Rounded MT Bold" panose="020F0704030504030204" pitchFamily="34" charset="0"/>
              </a:rPr>
              <a:t>Disability on the physical side</a:t>
            </a:r>
            <a:endParaRPr lang="en-AU" dirty="0"/>
          </a:p>
        </p:txBody>
      </p:sp>
      <p:sp>
        <p:nvSpPr>
          <p:cNvPr id="3" name="Subtitle 2"/>
          <p:cNvSpPr>
            <a:spLocks noGrp="1"/>
          </p:cNvSpPr>
          <p:nvPr>
            <p:ph type="subTitle" idx="1"/>
          </p:nvPr>
        </p:nvSpPr>
        <p:spPr>
          <a:xfrm>
            <a:off x="395536" y="2276872"/>
            <a:ext cx="8352928" cy="3361928"/>
          </a:xfrm>
        </p:spPr>
        <p:txBody>
          <a:bodyPr/>
          <a:lstStyle/>
          <a:p>
            <a:endParaRPr lang="en-AU" sz="4000" b="1" dirty="0" smtClean="0">
              <a:solidFill>
                <a:schemeClr val="tx1"/>
              </a:solidFill>
            </a:endParaRPr>
          </a:p>
          <a:p>
            <a:r>
              <a:rPr lang="en-AU" sz="4000" b="1" dirty="0" smtClean="0">
                <a:solidFill>
                  <a:schemeClr val="tx1"/>
                </a:solidFill>
              </a:rPr>
              <a:t>What assumptions have we made?</a:t>
            </a:r>
          </a:p>
          <a:p>
            <a:endParaRPr lang="en-AU" b="1" dirty="0">
              <a:solidFill>
                <a:schemeClr val="tx1"/>
              </a:solidFill>
            </a:endParaRPr>
          </a:p>
          <a:p>
            <a:r>
              <a:rPr lang="en-AU" sz="2400" b="1" dirty="0" smtClean="0">
                <a:solidFill>
                  <a:schemeClr val="tx1"/>
                </a:solidFill>
              </a:rPr>
              <a:t>Or rather what assumptions might </a:t>
            </a:r>
            <a:r>
              <a:rPr lang="en-AU" sz="2400" b="1" i="1" dirty="0" smtClean="0">
                <a:solidFill>
                  <a:schemeClr val="tx1"/>
                </a:solidFill>
              </a:rPr>
              <a:t>you</a:t>
            </a:r>
            <a:r>
              <a:rPr lang="en-AU" sz="2400" b="1" dirty="0" smtClean="0">
                <a:solidFill>
                  <a:schemeClr val="tx1"/>
                </a:solidFill>
              </a:rPr>
              <a:t> have made,</a:t>
            </a:r>
          </a:p>
          <a:p>
            <a:r>
              <a:rPr lang="en-AU" sz="2400" b="1" dirty="0" smtClean="0">
                <a:solidFill>
                  <a:schemeClr val="tx1"/>
                </a:solidFill>
              </a:rPr>
              <a:t>because I already know all this stuff!</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168565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241341"/>
            <a:ext cx="8352928" cy="794519"/>
          </a:xfrm>
        </p:spPr>
        <p:txBody>
          <a:bodyPr>
            <a:normAutofit/>
          </a:bodyPr>
          <a:lstStyle/>
          <a:p>
            <a:r>
              <a:rPr lang="en-AU" b="1" dirty="0">
                <a:solidFill>
                  <a:srgbClr val="000099"/>
                </a:solidFill>
                <a:latin typeface="Arial Rounded MT Bold" panose="020F0704030504030204" pitchFamily="34" charset="0"/>
              </a:rPr>
              <a:t>Disability on the physical side</a:t>
            </a:r>
            <a:endParaRPr lang="en-AU" dirty="0"/>
          </a:p>
        </p:txBody>
      </p:sp>
      <p:sp>
        <p:nvSpPr>
          <p:cNvPr id="3" name="Subtitle 2"/>
          <p:cNvSpPr>
            <a:spLocks noGrp="1"/>
          </p:cNvSpPr>
          <p:nvPr>
            <p:ph type="subTitle" idx="1"/>
          </p:nvPr>
        </p:nvSpPr>
        <p:spPr>
          <a:xfrm>
            <a:off x="395536" y="2276872"/>
            <a:ext cx="8352928" cy="3672408"/>
          </a:xfrm>
        </p:spPr>
        <p:txBody>
          <a:bodyPr>
            <a:normAutofit fontScale="92500" lnSpcReduction="20000"/>
          </a:bodyPr>
          <a:lstStyle/>
          <a:p>
            <a:pPr marL="457200" indent="-457200" algn="l">
              <a:buFont typeface="Arial" panose="020B0604020202020204" pitchFamily="34" charset="0"/>
              <a:buChar char="•"/>
            </a:pPr>
            <a:r>
              <a:rPr lang="en-AU" dirty="0" smtClean="0">
                <a:solidFill>
                  <a:schemeClr val="tx1"/>
                </a:solidFill>
              </a:rPr>
              <a:t>Covers a </a:t>
            </a:r>
            <a:r>
              <a:rPr lang="en-AU" dirty="0">
                <a:solidFill>
                  <a:schemeClr val="tx1"/>
                </a:solidFill>
              </a:rPr>
              <a:t>wide range of congenital and acquired conditions and impairments.  </a:t>
            </a:r>
            <a:endParaRPr lang="en-AU" dirty="0" smtClean="0">
              <a:solidFill>
                <a:schemeClr val="tx1"/>
              </a:solidFill>
            </a:endParaRPr>
          </a:p>
          <a:p>
            <a:pPr marL="457200" indent="-457200" algn="l">
              <a:buFont typeface="Arial" panose="020B0604020202020204" pitchFamily="34" charset="0"/>
              <a:buChar char="•"/>
            </a:pPr>
            <a:r>
              <a:rPr lang="en-AU" dirty="0" smtClean="0">
                <a:solidFill>
                  <a:schemeClr val="tx1"/>
                </a:solidFill>
              </a:rPr>
              <a:t>While </a:t>
            </a:r>
            <a:r>
              <a:rPr lang="en-AU" dirty="0">
                <a:solidFill>
                  <a:schemeClr val="tx1"/>
                </a:solidFill>
              </a:rPr>
              <a:t>students with varying diagnoses and severities </a:t>
            </a:r>
            <a:r>
              <a:rPr lang="en-AU" dirty="0" smtClean="0">
                <a:solidFill>
                  <a:schemeClr val="tx1"/>
                </a:solidFill>
              </a:rPr>
              <a:t>can benefit </a:t>
            </a:r>
            <a:r>
              <a:rPr lang="en-AU" dirty="0">
                <a:solidFill>
                  <a:schemeClr val="tx1"/>
                </a:solidFill>
              </a:rPr>
              <a:t>from physical, occupational and speech therapies, each child has differing abilities and requires </a:t>
            </a:r>
            <a:r>
              <a:rPr lang="en-AU" dirty="0" smtClean="0">
                <a:solidFill>
                  <a:schemeClr val="tx1"/>
                </a:solidFill>
              </a:rPr>
              <a:t>individualised </a:t>
            </a:r>
            <a:r>
              <a:rPr lang="en-AU" dirty="0">
                <a:solidFill>
                  <a:schemeClr val="tx1"/>
                </a:solidFill>
              </a:rPr>
              <a:t>supports.  </a:t>
            </a:r>
            <a:endParaRPr lang="en-AU" dirty="0" smtClean="0">
              <a:solidFill>
                <a:schemeClr val="tx1"/>
              </a:solidFill>
            </a:endParaRPr>
          </a:p>
          <a:p>
            <a:pPr marL="457200" indent="-457200" algn="l">
              <a:buFont typeface="Arial" panose="020B0604020202020204" pitchFamily="34" charset="0"/>
              <a:buChar char="•"/>
            </a:pPr>
            <a:r>
              <a:rPr lang="en-AU" dirty="0" smtClean="0">
                <a:solidFill>
                  <a:schemeClr val="tx1"/>
                </a:solidFill>
              </a:rPr>
              <a:t>Some </a:t>
            </a:r>
            <a:r>
              <a:rPr lang="en-AU" dirty="0">
                <a:solidFill>
                  <a:schemeClr val="tx1"/>
                </a:solidFill>
              </a:rPr>
              <a:t>conditions, such as muscular dystrophy, are progressive, but those such as cerebral palsy and epilepsy can improve with treatment.</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3976366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241341"/>
            <a:ext cx="8352928" cy="794519"/>
          </a:xfrm>
        </p:spPr>
        <p:txBody>
          <a:bodyPr>
            <a:normAutofit/>
          </a:bodyPr>
          <a:lstStyle/>
          <a:p>
            <a:r>
              <a:rPr lang="en-AU" b="1" dirty="0" smtClean="0">
                <a:solidFill>
                  <a:srgbClr val="000099"/>
                </a:solidFill>
                <a:latin typeface="Arial Rounded MT Bold" panose="020F0704030504030204" pitchFamily="34" charset="0"/>
              </a:rPr>
              <a:t>Accommodations / Inclusion</a:t>
            </a:r>
            <a:endParaRPr lang="en-AU" dirty="0"/>
          </a:p>
        </p:txBody>
      </p:sp>
      <p:sp>
        <p:nvSpPr>
          <p:cNvPr id="3" name="Subtitle 2"/>
          <p:cNvSpPr>
            <a:spLocks noGrp="1"/>
          </p:cNvSpPr>
          <p:nvPr>
            <p:ph type="subTitle" idx="1"/>
          </p:nvPr>
        </p:nvSpPr>
        <p:spPr>
          <a:xfrm>
            <a:off x="395536" y="2276872"/>
            <a:ext cx="8568952" cy="3928930"/>
          </a:xfrm>
        </p:spPr>
        <p:txBody>
          <a:bodyPr>
            <a:normAutofit/>
          </a:bodyPr>
          <a:lstStyle/>
          <a:p>
            <a:pPr algn="l"/>
            <a:r>
              <a:rPr lang="en-AU" b="1" dirty="0" smtClean="0">
                <a:solidFill>
                  <a:schemeClr val="tx1"/>
                </a:solidFill>
              </a:rPr>
              <a:t>Give thought to the layout of your classroom</a:t>
            </a:r>
          </a:p>
          <a:p>
            <a:pPr algn="l"/>
            <a:endParaRPr lang="en-AU" b="1" dirty="0" smtClean="0">
              <a:solidFill>
                <a:schemeClr val="tx1"/>
              </a:solidFill>
            </a:endParaRPr>
          </a:p>
          <a:p>
            <a:pPr algn="l"/>
            <a:r>
              <a:rPr lang="en-AU" b="1" dirty="0" smtClean="0">
                <a:solidFill>
                  <a:schemeClr val="tx1"/>
                </a:solidFill>
              </a:rPr>
              <a:t>Give thought to alternative ways of doing things</a:t>
            </a:r>
          </a:p>
          <a:p>
            <a:pPr algn="l"/>
            <a:endParaRPr lang="en-AU" b="1" dirty="0" smtClean="0">
              <a:solidFill>
                <a:schemeClr val="tx1"/>
              </a:solidFill>
            </a:endParaRPr>
          </a:p>
          <a:p>
            <a:pPr algn="l"/>
            <a:r>
              <a:rPr lang="en-AU" b="1" dirty="0" smtClean="0">
                <a:solidFill>
                  <a:schemeClr val="tx1"/>
                </a:solidFill>
              </a:rPr>
              <a:t>Give thought to equipment that might be helpful</a:t>
            </a:r>
            <a:endParaRPr lang="en-AU" b="1" dirty="0">
              <a:solidFill>
                <a:schemeClr val="tx1"/>
              </a:solidFill>
            </a:endParaRPr>
          </a:p>
          <a:p>
            <a:pPr algn="l"/>
            <a:r>
              <a:rPr lang="en-AU" sz="1200" b="1" dirty="0" err="1" smtClean="0">
                <a:solidFill>
                  <a:schemeClr val="tx1"/>
                </a:solidFill>
                <a:hlinkClick r:id="rId3"/>
              </a:rPr>
              <a:t>Smartpen</a:t>
            </a:r>
            <a:r>
              <a:rPr lang="en-AU" sz="1200" b="1" dirty="0" smtClean="0">
                <a:solidFill>
                  <a:schemeClr val="tx1"/>
                </a:solidFill>
              </a:rPr>
              <a:t> </a:t>
            </a:r>
            <a:endParaRPr lang="en-AU" sz="1200" b="1" dirty="0" smtClean="0">
              <a:solidFill>
                <a:schemeClr val="tx1"/>
              </a:solidFill>
            </a:endParaRPr>
          </a:p>
          <a:p>
            <a:pPr algn="l"/>
            <a:r>
              <a:rPr lang="en-AU" sz="1200" b="1" dirty="0">
                <a:solidFill>
                  <a:schemeClr val="tx1"/>
                </a:solidFill>
                <a:hlinkClick r:id="rId3"/>
              </a:rPr>
              <a:t>http://www.livescribe.com/au/smartpen/ls3</a:t>
            </a:r>
            <a:r>
              <a:rPr lang="en-AU" sz="1200" b="1" dirty="0" smtClean="0">
                <a:solidFill>
                  <a:schemeClr val="tx1"/>
                </a:solidFill>
                <a:hlinkClick r:id="rId3"/>
              </a:rPr>
              <a:t>/</a:t>
            </a:r>
            <a:r>
              <a:rPr lang="en-AU" sz="1200" b="1" dirty="0" smtClean="0">
                <a:solidFill>
                  <a:schemeClr val="tx1"/>
                </a:solidFill>
              </a:rPr>
              <a:t> </a:t>
            </a:r>
            <a:endParaRPr lang="en-AU" sz="1200" b="1" dirty="0" smtClean="0">
              <a:solidFill>
                <a:schemeClr val="tx1"/>
              </a:solidFill>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5729514"/>
            <a:ext cx="9144000" cy="114300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41579412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94169"/>
            <a:ext cx="8964488" cy="1298575"/>
          </a:xfrm>
        </p:spPr>
        <p:txBody>
          <a:bodyPr>
            <a:normAutofit/>
          </a:bodyPr>
          <a:lstStyle/>
          <a:p>
            <a:r>
              <a:rPr lang="en-AU" sz="3600" b="1" dirty="0">
                <a:solidFill>
                  <a:srgbClr val="000099"/>
                </a:solidFill>
                <a:latin typeface="Arial Rounded MT Bold" panose="020F0704030504030204" pitchFamily="34" charset="0"/>
              </a:rPr>
              <a:t>EEEEEK! I </a:t>
            </a:r>
            <a:r>
              <a:rPr lang="en-AU" sz="3600" b="1" dirty="0" err="1">
                <a:solidFill>
                  <a:srgbClr val="000099"/>
                </a:solidFill>
                <a:latin typeface="Arial Rounded MT Bold" panose="020F0704030504030204" pitchFamily="34" charset="0"/>
              </a:rPr>
              <a:t>ain’t</a:t>
            </a:r>
            <a:r>
              <a:rPr lang="en-AU" sz="3600" b="1" dirty="0">
                <a:solidFill>
                  <a:srgbClr val="000099"/>
                </a:solidFill>
                <a:latin typeface="Arial Rounded MT Bold" panose="020F0704030504030204" pitchFamily="34" charset="0"/>
              </a:rPr>
              <a:t> no expert!  </a:t>
            </a:r>
            <a:br>
              <a:rPr lang="en-AU" sz="3600" b="1" dirty="0">
                <a:solidFill>
                  <a:srgbClr val="000099"/>
                </a:solidFill>
                <a:latin typeface="Arial Rounded MT Bold" panose="020F0704030504030204" pitchFamily="34" charset="0"/>
              </a:rPr>
            </a:br>
            <a:r>
              <a:rPr lang="en-AU" sz="3600" b="1" dirty="0">
                <a:solidFill>
                  <a:srgbClr val="000099"/>
                </a:solidFill>
                <a:latin typeface="Arial Rounded MT Bold" panose="020F0704030504030204" pitchFamily="34" charset="0"/>
              </a:rPr>
              <a:t>How do I do the best for my students?</a:t>
            </a:r>
            <a:endParaRPr lang="en-AU" sz="3600" dirty="0"/>
          </a:p>
        </p:txBody>
      </p:sp>
      <p:sp>
        <p:nvSpPr>
          <p:cNvPr id="3" name="Subtitle 2"/>
          <p:cNvSpPr>
            <a:spLocks noGrp="1"/>
          </p:cNvSpPr>
          <p:nvPr>
            <p:ph type="subTitle" idx="1"/>
          </p:nvPr>
        </p:nvSpPr>
        <p:spPr>
          <a:xfrm>
            <a:off x="683568" y="2636912"/>
            <a:ext cx="7992888" cy="3001888"/>
          </a:xfrm>
        </p:spPr>
        <p:txBody>
          <a:bodyPr>
            <a:normAutofit fontScale="85000" lnSpcReduction="20000"/>
          </a:bodyPr>
          <a:lstStyle/>
          <a:p>
            <a:pPr algn="l"/>
            <a:r>
              <a:rPr lang="en-AU" dirty="0">
                <a:solidFill>
                  <a:schemeClr val="tx1"/>
                </a:solidFill>
              </a:rPr>
              <a:t>Good teaching for students with disabilities is the best teaching for all students</a:t>
            </a:r>
          </a:p>
          <a:p>
            <a:pPr algn="l"/>
            <a:endParaRPr lang="en-AU" dirty="0">
              <a:solidFill>
                <a:schemeClr val="tx1"/>
              </a:solidFill>
            </a:endParaRPr>
          </a:p>
          <a:p>
            <a:pPr algn="l"/>
            <a:r>
              <a:rPr lang="en-AU" dirty="0">
                <a:solidFill>
                  <a:schemeClr val="tx1"/>
                </a:solidFill>
              </a:rPr>
              <a:t>Get to know who is in your classes and what issues they bring with them</a:t>
            </a:r>
          </a:p>
          <a:p>
            <a:pPr algn="l"/>
            <a:endParaRPr lang="en-AU" dirty="0">
              <a:solidFill>
                <a:schemeClr val="tx1"/>
              </a:solidFill>
            </a:endParaRPr>
          </a:p>
          <a:p>
            <a:pPr algn="l"/>
            <a:r>
              <a:rPr lang="en-AU" dirty="0">
                <a:solidFill>
                  <a:schemeClr val="tx1"/>
                </a:solidFill>
              </a:rPr>
              <a:t>Draw on outside resources (coming up </a:t>
            </a:r>
            <a:r>
              <a:rPr lang="en-AU" dirty="0">
                <a:solidFill>
                  <a:schemeClr val="tx1"/>
                </a:solidFill>
                <a:sym typeface="Wingdings" panose="05000000000000000000" pitchFamily="2" charset="2"/>
              </a:rPr>
              <a:t>)</a:t>
            </a:r>
            <a:endParaRPr lang="en-AU" dirty="0">
              <a:solidFill>
                <a:schemeClr val="tx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17635400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256599"/>
            <a:ext cx="7772400" cy="1010543"/>
          </a:xfrm>
        </p:spPr>
        <p:txBody>
          <a:bodyPr/>
          <a:lstStyle/>
          <a:p>
            <a:r>
              <a:rPr lang="en-AU" b="1" dirty="0">
                <a:solidFill>
                  <a:srgbClr val="000099"/>
                </a:solidFill>
                <a:latin typeface="Arial Rounded MT Bold" panose="020F0704030504030204" pitchFamily="34" charset="0"/>
              </a:rPr>
              <a:t>For example?  Tips please</a:t>
            </a:r>
            <a:endParaRPr lang="en-AU" dirty="0"/>
          </a:p>
        </p:txBody>
      </p:sp>
      <p:sp>
        <p:nvSpPr>
          <p:cNvPr id="3" name="Subtitle 2"/>
          <p:cNvSpPr>
            <a:spLocks noGrp="1"/>
          </p:cNvSpPr>
          <p:nvPr>
            <p:ph type="subTitle" idx="1"/>
          </p:nvPr>
        </p:nvSpPr>
        <p:spPr>
          <a:xfrm>
            <a:off x="467544" y="2343342"/>
            <a:ext cx="8136904" cy="3295458"/>
          </a:xfrm>
        </p:spPr>
        <p:txBody>
          <a:bodyPr>
            <a:normAutofit fontScale="77500" lnSpcReduction="20000"/>
          </a:bodyPr>
          <a:lstStyle/>
          <a:p>
            <a:pPr algn="l"/>
            <a:r>
              <a:rPr lang="en-AU" dirty="0">
                <a:solidFill>
                  <a:schemeClr val="tx1"/>
                </a:solidFill>
              </a:rPr>
              <a:t>Use constructivist techniques that introduce new information in a logical sequence that builds on previous knowledge</a:t>
            </a:r>
          </a:p>
          <a:p>
            <a:pPr algn="l"/>
            <a:endParaRPr lang="en-AU" dirty="0">
              <a:solidFill>
                <a:schemeClr val="tx1"/>
              </a:solidFill>
            </a:endParaRPr>
          </a:p>
          <a:p>
            <a:pPr algn="l"/>
            <a:r>
              <a:rPr lang="en-AU" dirty="0">
                <a:solidFill>
                  <a:schemeClr val="tx1"/>
                </a:solidFill>
              </a:rPr>
              <a:t>Demonstrate that you value what the students already know and understand</a:t>
            </a:r>
          </a:p>
          <a:p>
            <a:pPr algn="l"/>
            <a:endParaRPr lang="en-AU" dirty="0">
              <a:solidFill>
                <a:schemeClr val="tx1"/>
              </a:solidFill>
            </a:endParaRPr>
          </a:p>
          <a:p>
            <a:pPr algn="l"/>
            <a:r>
              <a:rPr lang="en-AU" dirty="0">
                <a:solidFill>
                  <a:schemeClr val="tx1"/>
                </a:solidFill>
              </a:rPr>
              <a:t>Repeat things like safety instructions at the beginning of every lesson</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17635400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194169"/>
            <a:ext cx="7772400" cy="650503"/>
          </a:xfrm>
        </p:spPr>
        <p:txBody>
          <a:bodyPr>
            <a:normAutofit fontScale="90000"/>
          </a:bodyPr>
          <a:lstStyle/>
          <a:p>
            <a:r>
              <a:rPr lang="en-AU" b="1" dirty="0">
                <a:solidFill>
                  <a:srgbClr val="000099"/>
                </a:solidFill>
                <a:latin typeface="Arial Rounded MT Bold" panose="020F0704030504030204" pitchFamily="34" charset="0"/>
              </a:rPr>
              <a:t>And… more?</a:t>
            </a:r>
            <a:endParaRPr lang="en-AU" dirty="0"/>
          </a:p>
        </p:txBody>
      </p:sp>
      <p:sp>
        <p:nvSpPr>
          <p:cNvPr id="3" name="Subtitle 2"/>
          <p:cNvSpPr>
            <a:spLocks noGrp="1"/>
          </p:cNvSpPr>
          <p:nvPr>
            <p:ph type="subTitle" idx="1"/>
          </p:nvPr>
        </p:nvSpPr>
        <p:spPr>
          <a:xfrm>
            <a:off x="467544" y="1988840"/>
            <a:ext cx="8136904" cy="3649960"/>
          </a:xfrm>
        </p:spPr>
        <p:txBody>
          <a:bodyPr>
            <a:normAutofit fontScale="85000" lnSpcReduction="20000"/>
          </a:bodyPr>
          <a:lstStyle/>
          <a:p>
            <a:pPr algn="l"/>
            <a:r>
              <a:rPr lang="en-AU" dirty="0">
                <a:solidFill>
                  <a:schemeClr val="tx1"/>
                </a:solidFill>
              </a:rPr>
              <a:t>Make literacy and numeracy practice part of every lesson</a:t>
            </a:r>
          </a:p>
          <a:p>
            <a:pPr algn="l"/>
            <a:endParaRPr lang="en-AU" dirty="0">
              <a:solidFill>
                <a:schemeClr val="tx1"/>
              </a:solidFill>
            </a:endParaRPr>
          </a:p>
          <a:p>
            <a:pPr algn="l"/>
            <a:r>
              <a:rPr lang="en-AU" dirty="0">
                <a:solidFill>
                  <a:schemeClr val="tx1"/>
                </a:solidFill>
              </a:rPr>
              <a:t>Question understanding of instructions in creative ways</a:t>
            </a:r>
          </a:p>
          <a:p>
            <a:pPr algn="l"/>
            <a:endParaRPr lang="en-AU" dirty="0">
              <a:solidFill>
                <a:schemeClr val="tx1"/>
              </a:solidFill>
            </a:endParaRPr>
          </a:p>
          <a:p>
            <a:pPr algn="l"/>
            <a:r>
              <a:rPr lang="en-AU" dirty="0">
                <a:solidFill>
                  <a:schemeClr val="tx1"/>
                </a:solidFill>
              </a:rPr>
              <a:t>Give instructions in several different ways – </a:t>
            </a:r>
            <a:r>
              <a:rPr lang="en-AU" dirty="0" err="1">
                <a:solidFill>
                  <a:schemeClr val="tx1"/>
                </a:solidFill>
              </a:rPr>
              <a:t>eg</a:t>
            </a:r>
            <a:r>
              <a:rPr lang="en-AU" dirty="0">
                <a:solidFill>
                  <a:schemeClr val="tx1"/>
                </a:solidFill>
              </a:rPr>
              <a:t>: verbal, on board and on print out</a:t>
            </a:r>
          </a:p>
          <a:p>
            <a:pPr algn="l"/>
            <a:endParaRPr lang="en-AU" dirty="0">
              <a:solidFill>
                <a:schemeClr val="tx1"/>
              </a:solidFill>
            </a:endParaRPr>
          </a:p>
          <a:p>
            <a:pPr algn="l"/>
            <a:r>
              <a:rPr lang="en-AU" dirty="0">
                <a:solidFill>
                  <a:schemeClr val="tx1"/>
                </a:solidFill>
              </a:rPr>
              <a:t>Break classes up into short ‘chunks’ based on discreet tasks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17635400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180399"/>
            <a:ext cx="7772400" cy="866527"/>
          </a:xfrm>
        </p:spPr>
        <p:txBody>
          <a:bodyPr/>
          <a:lstStyle/>
          <a:p>
            <a:r>
              <a:rPr lang="en-AU" b="1" dirty="0">
                <a:solidFill>
                  <a:srgbClr val="000099"/>
                </a:solidFill>
                <a:latin typeface="Arial Rounded MT Bold" panose="020F0704030504030204" pitchFamily="34" charset="0"/>
              </a:rPr>
              <a:t>More still?</a:t>
            </a:r>
            <a:endParaRPr lang="en-AU" dirty="0"/>
          </a:p>
        </p:txBody>
      </p:sp>
      <p:sp>
        <p:nvSpPr>
          <p:cNvPr id="3" name="Subtitle 2"/>
          <p:cNvSpPr>
            <a:spLocks noGrp="1"/>
          </p:cNvSpPr>
          <p:nvPr>
            <p:ph type="subTitle" idx="1"/>
          </p:nvPr>
        </p:nvSpPr>
        <p:spPr>
          <a:xfrm>
            <a:off x="539552" y="2046926"/>
            <a:ext cx="8280920" cy="3591874"/>
          </a:xfrm>
        </p:spPr>
        <p:txBody>
          <a:bodyPr>
            <a:normAutofit fontScale="70000" lnSpcReduction="20000"/>
          </a:bodyPr>
          <a:lstStyle/>
          <a:p>
            <a:pPr algn="l"/>
            <a:r>
              <a:rPr lang="en-AU" dirty="0">
                <a:solidFill>
                  <a:schemeClr val="tx1"/>
                </a:solidFill>
              </a:rPr>
              <a:t>Physically demonstrate while instructing wherever possible </a:t>
            </a:r>
          </a:p>
          <a:p>
            <a:pPr algn="l"/>
            <a:endParaRPr lang="en-AU" dirty="0">
              <a:solidFill>
                <a:schemeClr val="tx1"/>
              </a:solidFill>
            </a:endParaRPr>
          </a:p>
          <a:p>
            <a:pPr algn="l"/>
            <a:r>
              <a:rPr lang="en-AU" dirty="0">
                <a:solidFill>
                  <a:schemeClr val="tx1"/>
                </a:solidFill>
              </a:rPr>
              <a:t>Where possible, identify points value of each piece of work and be as descriptive as possible</a:t>
            </a:r>
          </a:p>
          <a:p>
            <a:pPr algn="l"/>
            <a:endParaRPr lang="en-AU" dirty="0">
              <a:solidFill>
                <a:schemeClr val="tx1"/>
              </a:solidFill>
            </a:endParaRPr>
          </a:p>
          <a:p>
            <a:pPr algn="l"/>
            <a:r>
              <a:rPr lang="en-AU" dirty="0">
                <a:solidFill>
                  <a:schemeClr val="tx1"/>
                </a:solidFill>
              </a:rPr>
              <a:t>Identify opportunities for ‘high flyers’ to extend themselves</a:t>
            </a:r>
          </a:p>
          <a:p>
            <a:pPr algn="l"/>
            <a:endParaRPr lang="en-AU" dirty="0">
              <a:solidFill>
                <a:schemeClr val="tx1"/>
              </a:solidFill>
            </a:endParaRPr>
          </a:p>
          <a:p>
            <a:pPr algn="l"/>
            <a:r>
              <a:rPr lang="en-AU" dirty="0">
                <a:solidFill>
                  <a:schemeClr val="tx1"/>
                </a:solidFill>
              </a:rPr>
              <a:t>Design questions to get the answer you need</a:t>
            </a:r>
          </a:p>
          <a:p>
            <a:pPr algn="l"/>
            <a:endParaRPr lang="en-AU" dirty="0">
              <a:solidFill>
                <a:schemeClr val="tx1"/>
              </a:solidFill>
            </a:endParaRPr>
          </a:p>
          <a:p>
            <a:pPr algn="l"/>
            <a:r>
              <a:rPr lang="en-AU" dirty="0">
                <a:solidFill>
                  <a:schemeClr val="tx1"/>
                </a:solidFill>
              </a:rPr>
              <a:t>Produce/use or redesign resources for your students that are as plain looking as possible and avoid justified text at all costs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17635400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241341"/>
            <a:ext cx="8352928" cy="794519"/>
          </a:xfrm>
        </p:spPr>
        <p:txBody>
          <a:bodyPr/>
          <a:lstStyle/>
          <a:p>
            <a:r>
              <a:rPr lang="en-AU" b="1" dirty="0" smtClean="0">
                <a:solidFill>
                  <a:srgbClr val="000099"/>
                </a:solidFill>
                <a:latin typeface="Arial Rounded MT Bold" panose="020F0704030504030204" pitchFamily="34" charset="0"/>
              </a:rPr>
              <a:t>Classroom </a:t>
            </a:r>
            <a:r>
              <a:rPr lang="en-AU" b="1" dirty="0">
                <a:solidFill>
                  <a:srgbClr val="000099"/>
                </a:solidFill>
                <a:latin typeface="Arial Rounded MT Bold" panose="020F0704030504030204" pitchFamily="34" charset="0"/>
              </a:rPr>
              <a:t>Management</a:t>
            </a:r>
            <a:endParaRPr lang="en-AU" dirty="0"/>
          </a:p>
        </p:txBody>
      </p:sp>
      <p:sp>
        <p:nvSpPr>
          <p:cNvPr id="3" name="Subtitle 2"/>
          <p:cNvSpPr>
            <a:spLocks noGrp="1"/>
          </p:cNvSpPr>
          <p:nvPr>
            <p:ph type="subTitle" idx="1"/>
          </p:nvPr>
        </p:nvSpPr>
        <p:spPr>
          <a:xfrm>
            <a:off x="395536" y="2035860"/>
            <a:ext cx="8352928" cy="3679140"/>
          </a:xfrm>
        </p:spPr>
        <p:txBody>
          <a:bodyPr>
            <a:normAutofit fontScale="70000" lnSpcReduction="20000"/>
          </a:bodyPr>
          <a:lstStyle/>
          <a:p>
            <a:pPr marL="514350" indent="-514350" algn="l">
              <a:buFont typeface="+mj-lt"/>
              <a:buAutoNum type="arabicPeriod"/>
            </a:pPr>
            <a:r>
              <a:rPr lang="en-AU" b="1" dirty="0" smtClean="0">
                <a:solidFill>
                  <a:schemeClr val="tx1"/>
                </a:solidFill>
              </a:rPr>
              <a:t>Having a physical disability can be exhausting – plan your lessons accordingly.</a:t>
            </a:r>
          </a:p>
          <a:p>
            <a:pPr marL="514350" indent="-514350" algn="l">
              <a:buFont typeface="+mj-lt"/>
              <a:buAutoNum type="arabicPeriod"/>
            </a:pPr>
            <a:r>
              <a:rPr lang="en-AU" b="1" dirty="0" smtClean="0">
                <a:solidFill>
                  <a:schemeClr val="tx1"/>
                </a:solidFill>
              </a:rPr>
              <a:t>Push the students within their range of ability.</a:t>
            </a:r>
          </a:p>
          <a:p>
            <a:pPr marL="514350" indent="-514350" algn="l">
              <a:buFont typeface="+mj-lt"/>
              <a:buAutoNum type="arabicPeriod"/>
            </a:pPr>
            <a:r>
              <a:rPr lang="en-AU" b="1" dirty="0" smtClean="0">
                <a:solidFill>
                  <a:schemeClr val="tx1"/>
                </a:solidFill>
              </a:rPr>
              <a:t>Let the student be the expert on their disability.  Try to find ways for them to teach other students about themselves like Phoebe did in the video.</a:t>
            </a:r>
          </a:p>
          <a:p>
            <a:pPr marL="514350" indent="-514350" algn="l">
              <a:buFont typeface="+mj-lt"/>
              <a:buAutoNum type="arabicPeriod"/>
            </a:pPr>
            <a:r>
              <a:rPr lang="en-AU" b="1" dirty="0" smtClean="0">
                <a:solidFill>
                  <a:schemeClr val="tx1"/>
                </a:solidFill>
              </a:rPr>
              <a:t>Show your respect by asking for creative solutions to access issues.  They are used to being flexible and may come up with ideas you would never have.</a:t>
            </a:r>
          </a:p>
          <a:p>
            <a:pPr marL="514350" indent="-514350" algn="l">
              <a:buFont typeface="+mj-lt"/>
              <a:buAutoNum type="arabicPeriod"/>
            </a:pPr>
            <a:r>
              <a:rPr lang="en-AU" b="1" dirty="0" smtClean="0">
                <a:solidFill>
                  <a:schemeClr val="tx1"/>
                </a:solidFill>
              </a:rPr>
              <a:t>Understand that there can be an attitude difference between students who were born with a disability and those who acquire a disability later.</a:t>
            </a:r>
          </a:p>
          <a:p>
            <a:pPr algn="l"/>
            <a:endParaRPr lang="en-AU" b="1" dirty="0" smtClean="0">
              <a:solidFill>
                <a:schemeClr val="tx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33318623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241341"/>
            <a:ext cx="8352928" cy="794519"/>
          </a:xfrm>
        </p:spPr>
        <p:txBody>
          <a:bodyPr/>
          <a:lstStyle/>
          <a:p>
            <a:r>
              <a:rPr lang="en-AU" b="1" dirty="0">
                <a:solidFill>
                  <a:srgbClr val="000099"/>
                </a:solidFill>
                <a:latin typeface="Arial Rounded MT Bold" panose="020F0704030504030204" pitchFamily="34" charset="0"/>
              </a:rPr>
              <a:t>a</a:t>
            </a:r>
            <a:r>
              <a:rPr lang="en-AU" b="1" dirty="0" smtClean="0">
                <a:solidFill>
                  <a:srgbClr val="000099"/>
                </a:solidFill>
                <a:latin typeface="Arial Rounded MT Bold" panose="020F0704030504030204" pitchFamily="34" charset="0"/>
              </a:rPr>
              <a:t> scenario</a:t>
            </a:r>
            <a:endParaRPr lang="en-AU" dirty="0"/>
          </a:p>
        </p:txBody>
      </p:sp>
      <p:sp>
        <p:nvSpPr>
          <p:cNvPr id="3" name="Subtitle 2"/>
          <p:cNvSpPr>
            <a:spLocks noGrp="1"/>
          </p:cNvSpPr>
          <p:nvPr>
            <p:ph type="subTitle" idx="1"/>
          </p:nvPr>
        </p:nvSpPr>
        <p:spPr>
          <a:xfrm>
            <a:off x="395536" y="2276872"/>
            <a:ext cx="8352928" cy="3361928"/>
          </a:xfrm>
        </p:spPr>
        <p:txBody>
          <a:bodyPr/>
          <a:lstStyle/>
          <a:p>
            <a:endParaRPr lang="en-AU" b="1" dirty="0" smtClean="0">
              <a:solidFill>
                <a:schemeClr val="tx1"/>
              </a:solidFill>
            </a:endParaRPr>
          </a:p>
          <a:p>
            <a:endParaRPr lang="en-AU" b="1" dirty="0">
              <a:solidFill>
                <a:schemeClr val="tx1"/>
              </a:solidFill>
            </a:endParaRPr>
          </a:p>
          <a:p>
            <a:r>
              <a:rPr lang="en-AU" b="1" dirty="0" smtClean="0">
                <a:solidFill>
                  <a:schemeClr val="tx1"/>
                </a:solidFill>
              </a:rPr>
              <a:t>In pairs, come up with some ideas about how you might address the exhaustion factor in after lunch lessons?</a:t>
            </a:r>
            <a:endParaRPr lang="en-AU" b="1" dirty="0" smtClean="0">
              <a:solidFill>
                <a:schemeClr val="tx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32687664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241341"/>
            <a:ext cx="8352928" cy="794519"/>
          </a:xfrm>
        </p:spPr>
        <p:txBody>
          <a:bodyPr/>
          <a:lstStyle/>
          <a:p>
            <a:r>
              <a:rPr lang="en-AU" b="1" dirty="0">
                <a:solidFill>
                  <a:srgbClr val="000099"/>
                </a:solidFill>
                <a:latin typeface="Arial Rounded MT Bold" panose="020F0704030504030204" pitchFamily="34" charset="0"/>
              </a:rPr>
              <a:t>Classroom Management</a:t>
            </a:r>
            <a:endParaRPr lang="en-AU" dirty="0"/>
          </a:p>
        </p:txBody>
      </p:sp>
      <p:sp>
        <p:nvSpPr>
          <p:cNvPr id="3" name="Subtitle 2"/>
          <p:cNvSpPr>
            <a:spLocks noGrp="1"/>
          </p:cNvSpPr>
          <p:nvPr>
            <p:ph type="subTitle" idx="1"/>
          </p:nvPr>
        </p:nvSpPr>
        <p:spPr>
          <a:xfrm>
            <a:off x="395536" y="2276872"/>
            <a:ext cx="8352928" cy="3361928"/>
          </a:xfrm>
        </p:spPr>
        <p:txBody>
          <a:bodyPr/>
          <a:lstStyle/>
          <a:p>
            <a:pPr algn="l"/>
            <a:r>
              <a:rPr lang="en-AU" b="1" dirty="0" smtClean="0">
                <a:solidFill>
                  <a:schemeClr val="tx1"/>
                </a:solidFill>
              </a:rPr>
              <a:t>So you’re probably thinking, </a:t>
            </a:r>
          </a:p>
          <a:p>
            <a:r>
              <a:rPr lang="en-AU" b="1" dirty="0" smtClean="0">
                <a:solidFill>
                  <a:schemeClr val="tx1"/>
                </a:solidFill>
              </a:rPr>
              <a:t>“what did the previous slide have to do with classroom management?”</a:t>
            </a:r>
          </a:p>
          <a:p>
            <a:endParaRPr lang="en-AU" b="1" dirty="0">
              <a:solidFill>
                <a:schemeClr val="tx1"/>
              </a:solidFill>
            </a:endParaRPr>
          </a:p>
          <a:p>
            <a:pPr algn="l"/>
            <a:r>
              <a:rPr lang="en-AU" b="1" dirty="0" smtClean="0">
                <a:solidFill>
                  <a:schemeClr val="tx1"/>
                </a:solidFill>
              </a:rPr>
              <a:t>Well….</a:t>
            </a:r>
            <a:endParaRPr lang="en-AU" b="1" dirty="0" smtClean="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1472923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054346"/>
            <a:ext cx="7772400" cy="794519"/>
          </a:xfrm>
        </p:spPr>
        <p:txBody>
          <a:bodyPr/>
          <a:lstStyle/>
          <a:p>
            <a:r>
              <a:rPr lang="en-AU" b="1" dirty="0" smtClean="0">
                <a:solidFill>
                  <a:srgbClr val="000099"/>
                </a:solidFill>
                <a:latin typeface="Arial Rounded MT Bold" panose="020F0704030504030204" pitchFamily="34" charset="0"/>
              </a:rPr>
              <a:t>Before we begin…</a:t>
            </a:r>
            <a:endParaRPr lang="en-AU" dirty="0"/>
          </a:p>
        </p:txBody>
      </p:sp>
      <p:sp>
        <p:nvSpPr>
          <p:cNvPr id="3" name="Subtitle 2"/>
          <p:cNvSpPr>
            <a:spLocks noGrp="1"/>
          </p:cNvSpPr>
          <p:nvPr>
            <p:ph type="subTitle" idx="1"/>
          </p:nvPr>
        </p:nvSpPr>
        <p:spPr>
          <a:xfrm>
            <a:off x="431540" y="1881228"/>
            <a:ext cx="8280920" cy="4149890"/>
          </a:xfrm>
        </p:spPr>
        <p:txBody>
          <a:bodyPr>
            <a:normAutofit fontScale="92500" lnSpcReduction="10000"/>
          </a:bodyPr>
          <a:lstStyle/>
          <a:p>
            <a:pPr marL="457200" indent="-457200" algn="l">
              <a:buFont typeface="Arial" panose="020B0604020202020204" pitchFamily="34" charset="0"/>
              <a:buChar char="•"/>
            </a:pPr>
            <a:r>
              <a:rPr lang="en-AU" dirty="0" smtClean="0">
                <a:solidFill>
                  <a:schemeClr val="tx1"/>
                </a:solidFill>
              </a:rPr>
              <a:t>I won’t be citing academic texts</a:t>
            </a:r>
          </a:p>
          <a:p>
            <a:pPr marL="457200" indent="-457200" algn="l">
              <a:buFont typeface="Arial" panose="020B0604020202020204" pitchFamily="34" charset="0"/>
              <a:buChar char="•"/>
            </a:pPr>
            <a:r>
              <a:rPr lang="en-AU" dirty="0" smtClean="0">
                <a:solidFill>
                  <a:schemeClr val="tx1"/>
                </a:solidFill>
              </a:rPr>
              <a:t>I will be giving practical advice based on experience</a:t>
            </a:r>
          </a:p>
          <a:p>
            <a:pPr marL="457200" indent="-457200" algn="l">
              <a:buFont typeface="Arial" panose="020B0604020202020204" pitchFamily="34" charset="0"/>
              <a:buChar char="•"/>
            </a:pPr>
            <a:r>
              <a:rPr lang="en-AU" dirty="0" smtClean="0">
                <a:solidFill>
                  <a:schemeClr val="tx1"/>
                </a:solidFill>
              </a:rPr>
              <a:t>Some terms that may be new:</a:t>
            </a:r>
          </a:p>
          <a:p>
            <a:pPr marL="914400" lvl="1" indent="-457200" algn="l">
              <a:buFont typeface="Arial" panose="020B0604020202020204" pitchFamily="34" charset="0"/>
              <a:buChar char="•"/>
            </a:pPr>
            <a:r>
              <a:rPr lang="en-AU" dirty="0" smtClean="0">
                <a:solidFill>
                  <a:schemeClr val="tx1"/>
                </a:solidFill>
              </a:rPr>
              <a:t>DDA (Disability Discrimination Act)</a:t>
            </a:r>
          </a:p>
          <a:p>
            <a:pPr marL="914400" lvl="1" indent="-457200" algn="l">
              <a:buFont typeface="Arial" panose="020B0604020202020204" pitchFamily="34" charset="0"/>
              <a:buChar char="•"/>
            </a:pPr>
            <a:r>
              <a:rPr lang="en-AU" dirty="0" smtClean="0">
                <a:solidFill>
                  <a:schemeClr val="tx1"/>
                </a:solidFill>
              </a:rPr>
              <a:t>Standards (the DDA Disability Standards for Education 2005)</a:t>
            </a:r>
          </a:p>
          <a:p>
            <a:pPr marL="914400" lvl="1" indent="-457200" algn="l">
              <a:buFont typeface="Arial" panose="020B0604020202020204" pitchFamily="34" charset="0"/>
              <a:buChar char="•"/>
            </a:pPr>
            <a:r>
              <a:rPr lang="en-AU" dirty="0" smtClean="0">
                <a:solidFill>
                  <a:schemeClr val="tx1"/>
                </a:solidFill>
              </a:rPr>
              <a:t>NEP (Negotiated Education Plan - DECD)</a:t>
            </a:r>
          </a:p>
          <a:p>
            <a:pPr marL="914400" lvl="1" indent="-457200" algn="l">
              <a:buFont typeface="Arial" panose="020B0604020202020204" pitchFamily="34" charset="0"/>
              <a:buChar char="•"/>
            </a:pPr>
            <a:r>
              <a:rPr lang="en-AU" dirty="0" smtClean="0">
                <a:solidFill>
                  <a:schemeClr val="tx1"/>
                </a:solidFill>
              </a:rPr>
              <a:t>ILP (Individual Learning Plan – private schools)</a:t>
            </a:r>
          </a:p>
          <a:p>
            <a:pPr algn="l"/>
            <a:endParaRPr lang="en-AU"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33251253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241341"/>
            <a:ext cx="8352928" cy="794519"/>
          </a:xfrm>
        </p:spPr>
        <p:txBody>
          <a:bodyPr/>
          <a:lstStyle/>
          <a:p>
            <a:r>
              <a:rPr lang="en-AU" b="1" dirty="0">
                <a:solidFill>
                  <a:srgbClr val="000099"/>
                </a:solidFill>
                <a:latin typeface="Arial Rounded MT Bold" panose="020F0704030504030204" pitchFamily="34" charset="0"/>
              </a:rPr>
              <a:t>Classroom Management</a:t>
            </a:r>
            <a:endParaRPr lang="en-AU" dirty="0"/>
          </a:p>
        </p:txBody>
      </p:sp>
      <p:sp>
        <p:nvSpPr>
          <p:cNvPr id="3" name="Subtitle 2"/>
          <p:cNvSpPr>
            <a:spLocks noGrp="1"/>
          </p:cNvSpPr>
          <p:nvPr>
            <p:ph type="subTitle" idx="1"/>
          </p:nvPr>
        </p:nvSpPr>
        <p:spPr>
          <a:xfrm>
            <a:off x="395536" y="2276872"/>
            <a:ext cx="8352928" cy="3361928"/>
          </a:xfrm>
        </p:spPr>
        <p:txBody>
          <a:bodyPr/>
          <a:lstStyle/>
          <a:p>
            <a:pPr algn="l"/>
            <a:r>
              <a:rPr lang="en-AU" b="1" dirty="0" smtClean="0">
                <a:solidFill>
                  <a:schemeClr val="tx1"/>
                </a:solidFill>
              </a:rPr>
              <a:t>All of these things contribute to a better managed classroom and better learning outcomes.</a:t>
            </a:r>
          </a:p>
          <a:p>
            <a:pPr algn="l"/>
            <a:endParaRPr lang="en-AU" b="1" dirty="0">
              <a:solidFill>
                <a:schemeClr val="tx1"/>
              </a:solidFill>
            </a:endParaRPr>
          </a:p>
          <a:p>
            <a:pPr algn="l"/>
            <a:r>
              <a:rPr lang="en-AU" b="1" dirty="0" smtClean="0">
                <a:solidFill>
                  <a:schemeClr val="tx1"/>
                </a:solidFill>
              </a:rPr>
              <a:t>So the teacher’s life is easier, and the students are happier because they are achieving. </a:t>
            </a:r>
            <a:r>
              <a:rPr lang="en-AU" b="1" dirty="0" smtClean="0">
                <a:solidFill>
                  <a:schemeClr val="tx1"/>
                </a:solidFill>
                <a:sym typeface="Wingdings" panose="05000000000000000000" pitchFamily="2" charset="2"/>
              </a:rPr>
              <a:t></a:t>
            </a:r>
            <a:endParaRPr lang="en-AU" b="1" dirty="0" smtClean="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2475821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241341"/>
            <a:ext cx="8352928" cy="794519"/>
          </a:xfrm>
        </p:spPr>
        <p:txBody>
          <a:bodyPr/>
          <a:lstStyle/>
          <a:p>
            <a:r>
              <a:rPr lang="en-AU" b="1" dirty="0">
                <a:solidFill>
                  <a:srgbClr val="000099"/>
                </a:solidFill>
                <a:latin typeface="Arial Rounded MT Bold" panose="020F0704030504030204" pitchFamily="34" charset="0"/>
              </a:rPr>
              <a:t>Classroom Management</a:t>
            </a:r>
            <a:endParaRPr lang="en-AU" dirty="0"/>
          </a:p>
        </p:txBody>
      </p:sp>
      <p:sp>
        <p:nvSpPr>
          <p:cNvPr id="3" name="Subtitle 2"/>
          <p:cNvSpPr>
            <a:spLocks noGrp="1"/>
          </p:cNvSpPr>
          <p:nvPr>
            <p:ph type="subTitle" idx="1"/>
          </p:nvPr>
        </p:nvSpPr>
        <p:spPr>
          <a:xfrm>
            <a:off x="395536" y="2276872"/>
            <a:ext cx="8352928" cy="3361928"/>
          </a:xfrm>
        </p:spPr>
        <p:txBody>
          <a:bodyPr/>
          <a:lstStyle/>
          <a:p>
            <a:pPr algn="l"/>
            <a:r>
              <a:rPr lang="en-AU" b="1" dirty="0" smtClean="0">
                <a:solidFill>
                  <a:schemeClr val="tx1"/>
                </a:solidFill>
              </a:rPr>
              <a:t>Other disabilities that will impact on classroom management include:</a:t>
            </a:r>
          </a:p>
          <a:p>
            <a:pPr marL="457200" indent="-457200" algn="l">
              <a:buFont typeface="Arial" panose="020B0604020202020204" pitchFamily="34" charset="0"/>
              <a:buChar char="•"/>
            </a:pPr>
            <a:r>
              <a:rPr lang="en-AU" b="1" dirty="0" smtClean="0">
                <a:solidFill>
                  <a:schemeClr val="tx1"/>
                </a:solidFill>
              </a:rPr>
              <a:t>Autism Spectrum Disorders (including </a:t>
            </a:r>
            <a:r>
              <a:rPr lang="en-AU" b="1" dirty="0" err="1" smtClean="0">
                <a:solidFill>
                  <a:schemeClr val="tx1"/>
                </a:solidFill>
              </a:rPr>
              <a:t>Aspergers</a:t>
            </a:r>
            <a:r>
              <a:rPr lang="en-AU" b="1" dirty="0" smtClean="0">
                <a:solidFill>
                  <a:schemeClr val="tx1"/>
                </a:solidFill>
              </a:rPr>
              <a:t>)</a:t>
            </a:r>
          </a:p>
          <a:p>
            <a:pPr marL="457200" indent="-457200" algn="l">
              <a:buFont typeface="Arial" panose="020B0604020202020204" pitchFamily="34" charset="0"/>
              <a:buChar char="•"/>
            </a:pPr>
            <a:r>
              <a:rPr lang="en-AU" b="1" dirty="0" smtClean="0">
                <a:solidFill>
                  <a:schemeClr val="tx1"/>
                </a:solidFill>
              </a:rPr>
              <a:t>Behavioural disabilities (including ADD, ADHD, Oppositional Defiance Disorder </a:t>
            </a:r>
            <a:r>
              <a:rPr lang="en-AU" b="1" dirty="0" err="1" smtClean="0">
                <a:solidFill>
                  <a:schemeClr val="tx1"/>
                </a:solidFill>
              </a:rPr>
              <a:t>etc</a:t>
            </a:r>
            <a:r>
              <a:rPr lang="en-AU" b="1" dirty="0" smtClean="0">
                <a:solidFill>
                  <a:schemeClr val="tx1"/>
                </a:solidFill>
              </a:rPr>
              <a:t>)</a:t>
            </a:r>
            <a:endParaRPr lang="en-AU" b="1" dirty="0" smtClean="0">
              <a:solidFill>
                <a:schemeClr val="tx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27866211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241341"/>
            <a:ext cx="8352928" cy="794519"/>
          </a:xfrm>
        </p:spPr>
        <p:txBody>
          <a:bodyPr/>
          <a:lstStyle/>
          <a:p>
            <a:r>
              <a:rPr lang="en-AU" b="1" dirty="0">
                <a:solidFill>
                  <a:srgbClr val="000099"/>
                </a:solidFill>
                <a:latin typeface="Arial Rounded MT Bold" panose="020F0704030504030204" pitchFamily="34" charset="0"/>
              </a:rPr>
              <a:t>a</a:t>
            </a:r>
            <a:r>
              <a:rPr lang="en-AU" b="1" dirty="0" smtClean="0">
                <a:solidFill>
                  <a:srgbClr val="000099"/>
                </a:solidFill>
                <a:latin typeface="Arial Rounded MT Bold" panose="020F0704030504030204" pitchFamily="34" charset="0"/>
              </a:rPr>
              <a:t> scenario…</a:t>
            </a:r>
            <a:endParaRPr lang="en-AU" dirty="0"/>
          </a:p>
        </p:txBody>
      </p:sp>
      <p:sp>
        <p:nvSpPr>
          <p:cNvPr id="3" name="Subtitle 2"/>
          <p:cNvSpPr>
            <a:spLocks noGrp="1"/>
          </p:cNvSpPr>
          <p:nvPr>
            <p:ph type="subTitle" idx="1"/>
          </p:nvPr>
        </p:nvSpPr>
        <p:spPr>
          <a:xfrm>
            <a:off x="395536" y="2276872"/>
            <a:ext cx="8352928" cy="3438128"/>
          </a:xfrm>
        </p:spPr>
        <p:txBody>
          <a:bodyPr>
            <a:normAutofit fontScale="70000" lnSpcReduction="20000"/>
          </a:bodyPr>
          <a:lstStyle/>
          <a:p>
            <a:r>
              <a:rPr lang="en-AU" b="1" dirty="0" smtClean="0">
                <a:solidFill>
                  <a:schemeClr val="tx1"/>
                </a:solidFill>
              </a:rPr>
              <a:t>You are working with a student who has high functioning Autism.  </a:t>
            </a:r>
          </a:p>
          <a:p>
            <a:r>
              <a:rPr lang="en-AU" b="1" dirty="0" smtClean="0">
                <a:solidFill>
                  <a:schemeClr val="tx1"/>
                </a:solidFill>
              </a:rPr>
              <a:t>He loves IT and working out anything works.</a:t>
            </a:r>
          </a:p>
          <a:p>
            <a:r>
              <a:rPr lang="en-AU" b="1" dirty="0" smtClean="0">
                <a:solidFill>
                  <a:schemeClr val="tx1"/>
                </a:solidFill>
              </a:rPr>
              <a:t>He has few friends and spends most break periods in the library on computers.</a:t>
            </a:r>
            <a:endParaRPr lang="en-AU" b="1" dirty="0" smtClean="0">
              <a:solidFill>
                <a:schemeClr val="tx1"/>
              </a:solidFill>
            </a:endParaRPr>
          </a:p>
          <a:p>
            <a:endParaRPr lang="en-AU" b="1" dirty="0" smtClean="0">
              <a:solidFill>
                <a:schemeClr val="tx1"/>
              </a:solidFill>
            </a:endParaRPr>
          </a:p>
          <a:p>
            <a:r>
              <a:rPr lang="en-AU" b="1" dirty="0" smtClean="0">
                <a:solidFill>
                  <a:schemeClr val="tx1"/>
                </a:solidFill>
              </a:rPr>
              <a:t>He has hacked the school’s server while supposedly working independently in your class.</a:t>
            </a:r>
          </a:p>
          <a:p>
            <a:endParaRPr lang="en-AU" b="1" dirty="0" smtClean="0">
              <a:solidFill>
                <a:schemeClr val="tx1"/>
              </a:solidFill>
            </a:endParaRPr>
          </a:p>
          <a:p>
            <a:endParaRPr lang="en-AU" b="1" dirty="0">
              <a:solidFill>
                <a:schemeClr val="tx1"/>
              </a:solidFill>
            </a:endParaRPr>
          </a:p>
          <a:p>
            <a:r>
              <a:rPr lang="en-AU" b="1" dirty="0" smtClean="0">
                <a:solidFill>
                  <a:schemeClr val="tx1"/>
                </a:solidFill>
              </a:rPr>
              <a:t>What are some ideas about how you might address this behaviour?</a:t>
            </a:r>
            <a:endParaRPr lang="en-AU" b="1" dirty="0" smtClean="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29871797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180399"/>
            <a:ext cx="7772400" cy="866527"/>
          </a:xfrm>
        </p:spPr>
        <p:txBody>
          <a:bodyPr/>
          <a:lstStyle/>
          <a:p>
            <a:r>
              <a:rPr lang="en-AU" b="1" dirty="0">
                <a:solidFill>
                  <a:srgbClr val="000099"/>
                </a:solidFill>
                <a:latin typeface="Arial Rounded MT Bold" panose="020F0704030504030204" pitchFamily="34" charset="0"/>
              </a:rPr>
              <a:t>Behaviour Management</a:t>
            </a:r>
          </a:p>
        </p:txBody>
      </p:sp>
      <p:sp>
        <p:nvSpPr>
          <p:cNvPr id="3" name="Subtitle 2"/>
          <p:cNvSpPr>
            <a:spLocks noGrp="1"/>
          </p:cNvSpPr>
          <p:nvPr>
            <p:ph type="subTitle" idx="1"/>
          </p:nvPr>
        </p:nvSpPr>
        <p:spPr>
          <a:xfrm>
            <a:off x="539552" y="2046926"/>
            <a:ext cx="8136904" cy="3758337"/>
          </a:xfrm>
        </p:spPr>
        <p:txBody>
          <a:bodyPr>
            <a:normAutofit fontScale="62500" lnSpcReduction="20000"/>
          </a:bodyPr>
          <a:lstStyle/>
          <a:p>
            <a:pPr algn="l"/>
            <a:r>
              <a:rPr lang="en-AU" dirty="0">
                <a:solidFill>
                  <a:schemeClr val="tx1"/>
                </a:solidFill>
              </a:rPr>
              <a:t>Ask for help from a teacher, counsellor </a:t>
            </a:r>
            <a:r>
              <a:rPr lang="en-AU" dirty="0" err="1">
                <a:solidFill>
                  <a:schemeClr val="tx1"/>
                </a:solidFill>
              </a:rPr>
              <a:t>etc</a:t>
            </a:r>
            <a:r>
              <a:rPr lang="en-AU" dirty="0">
                <a:solidFill>
                  <a:schemeClr val="tx1"/>
                </a:solidFill>
              </a:rPr>
              <a:t> that the student relates well with</a:t>
            </a:r>
          </a:p>
          <a:p>
            <a:pPr algn="l"/>
            <a:endParaRPr lang="en-AU" dirty="0">
              <a:solidFill>
                <a:schemeClr val="tx1"/>
              </a:solidFill>
            </a:endParaRPr>
          </a:p>
          <a:p>
            <a:pPr algn="l"/>
            <a:r>
              <a:rPr lang="en-AU" dirty="0">
                <a:solidFill>
                  <a:schemeClr val="tx1"/>
                </a:solidFill>
              </a:rPr>
              <a:t>Remove them from class only if they are a safety risk to self, other students, or to you, the </a:t>
            </a:r>
            <a:r>
              <a:rPr lang="en-AU" dirty="0" smtClean="0">
                <a:solidFill>
                  <a:schemeClr val="tx1"/>
                </a:solidFill>
              </a:rPr>
              <a:t>teacher, </a:t>
            </a:r>
            <a:r>
              <a:rPr lang="en-AU" dirty="0">
                <a:solidFill>
                  <a:schemeClr val="tx1"/>
                </a:solidFill>
              </a:rPr>
              <a:t>or if their behaviour is such that other students can’t learn.  And even then, send them somewhere supervised and where they can talk out their </a:t>
            </a:r>
            <a:r>
              <a:rPr lang="en-AU" dirty="0" smtClean="0">
                <a:solidFill>
                  <a:schemeClr val="tx1"/>
                </a:solidFill>
              </a:rPr>
              <a:t>issue – withdrawal rooms where students don’t discuss what happened don’t change behaviour</a:t>
            </a:r>
          </a:p>
          <a:p>
            <a:pPr algn="l"/>
            <a:endParaRPr lang="en-AU" dirty="0">
              <a:solidFill>
                <a:schemeClr val="tx1"/>
              </a:solidFill>
            </a:endParaRPr>
          </a:p>
          <a:p>
            <a:pPr algn="l"/>
            <a:r>
              <a:rPr lang="en-AU" dirty="0" smtClean="0">
                <a:solidFill>
                  <a:schemeClr val="tx1"/>
                </a:solidFill>
              </a:rPr>
              <a:t>Try behavioural contracts based on rewards and consequences.</a:t>
            </a:r>
            <a:endParaRPr lang="en-AU" dirty="0">
              <a:solidFill>
                <a:schemeClr val="tx1"/>
              </a:solidFill>
            </a:endParaRPr>
          </a:p>
          <a:p>
            <a:pPr algn="l"/>
            <a:endParaRPr lang="en-AU" dirty="0">
              <a:solidFill>
                <a:schemeClr val="tx1"/>
              </a:solidFill>
            </a:endParaRPr>
          </a:p>
          <a:p>
            <a:pPr algn="l"/>
            <a:r>
              <a:rPr lang="en-AU" dirty="0">
                <a:solidFill>
                  <a:schemeClr val="tx1"/>
                </a:solidFill>
              </a:rPr>
              <a:t>Intervene before behaviours become entrenched</a:t>
            </a:r>
          </a:p>
          <a:p>
            <a:pPr algn="l"/>
            <a:endParaRPr lang="en-AU" dirty="0">
              <a:solidFill>
                <a:schemeClr val="tx1"/>
              </a:solidFill>
            </a:endParaRPr>
          </a:p>
          <a:p>
            <a:pPr algn="l"/>
            <a:r>
              <a:rPr lang="en-AU" dirty="0">
                <a:solidFill>
                  <a:schemeClr val="tx1"/>
                </a:solidFill>
              </a:rPr>
              <a:t>Try to engage parents in recovering from behavioural issues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18443221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241341"/>
            <a:ext cx="7772400" cy="794519"/>
          </a:xfrm>
        </p:spPr>
        <p:txBody>
          <a:bodyPr/>
          <a:lstStyle/>
          <a:p>
            <a:r>
              <a:rPr lang="en-AU" b="1" dirty="0">
                <a:solidFill>
                  <a:srgbClr val="000099"/>
                </a:solidFill>
                <a:latin typeface="Arial Rounded MT Bold" panose="020F0704030504030204" pitchFamily="34" charset="0"/>
              </a:rPr>
              <a:t>My best advice?</a:t>
            </a:r>
            <a:endParaRPr lang="en-AU" dirty="0"/>
          </a:p>
        </p:txBody>
      </p:sp>
      <p:sp>
        <p:nvSpPr>
          <p:cNvPr id="3" name="Subtitle 2"/>
          <p:cNvSpPr>
            <a:spLocks noGrp="1"/>
          </p:cNvSpPr>
          <p:nvPr>
            <p:ph type="subTitle" idx="1"/>
          </p:nvPr>
        </p:nvSpPr>
        <p:spPr>
          <a:xfrm>
            <a:off x="395536" y="2276872"/>
            <a:ext cx="8352928" cy="3361928"/>
          </a:xfrm>
        </p:spPr>
        <p:txBody>
          <a:bodyPr/>
          <a:lstStyle/>
          <a:p>
            <a:endParaRPr lang="en-AU" b="1" dirty="0" smtClean="0">
              <a:solidFill>
                <a:schemeClr val="tx1"/>
              </a:solidFill>
            </a:endParaRPr>
          </a:p>
          <a:p>
            <a:endParaRPr lang="en-AU" b="1" dirty="0">
              <a:solidFill>
                <a:schemeClr val="tx1"/>
              </a:solidFill>
            </a:endParaRPr>
          </a:p>
          <a:p>
            <a:r>
              <a:rPr lang="en-AU" sz="4000" b="1" dirty="0" smtClean="0">
                <a:solidFill>
                  <a:schemeClr val="tx1"/>
                </a:solidFill>
              </a:rPr>
              <a:t>Know </a:t>
            </a:r>
            <a:r>
              <a:rPr lang="en-AU" sz="4000" b="1" dirty="0">
                <a:solidFill>
                  <a:schemeClr val="tx1"/>
                </a:solidFill>
              </a:rPr>
              <a:t>where to get help from!</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17635400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241341"/>
            <a:ext cx="7772400" cy="1010543"/>
          </a:xfrm>
        </p:spPr>
        <p:txBody>
          <a:bodyPr/>
          <a:lstStyle/>
          <a:p>
            <a:r>
              <a:rPr lang="en-AU" b="1" dirty="0">
                <a:solidFill>
                  <a:srgbClr val="000099"/>
                </a:solidFill>
                <a:latin typeface="Arial Rounded MT Bold" panose="020F0704030504030204" pitchFamily="34" charset="0"/>
              </a:rPr>
              <a:t>The schooling sector</a:t>
            </a:r>
            <a:endParaRPr lang="en-AU" dirty="0"/>
          </a:p>
        </p:txBody>
      </p:sp>
      <p:sp>
        <p:nvSpPr>
          <p:cNvPr id="3" name="Subtitle 2"/>
          <p:cNvSpPr>
            <a:spLocks noGrp="1"/>
          </p:cNvSpPr>
          <p:nvPr>
            <p:ph type="subTitle" idx="1"/>
          </p:nvPr>
        </p:nvSpPr>
        <p:spPr>
          <a:xfrm>
            <a:off x="395536" y="2312826"/>
            <a:ext cx="8208912" cy="3325974"/>
          </a:xfrm>
        </p:spPr>
        <p:txBody>
          <a:bodyPr>
            <a:normAutofit fontScale="92500" lnSpcReduction="20000"/>
          </a:bodyPr>
          <a:lstStyle/>
          <a:p>
            <a:pPr marL="457200" indent="-457200" algn="l">
              <a:buFont typeface="Arial" panose="020B0604020202020204" pitchFamily="34" charset="0"/>
              <a:buChar char="•"/>
            </a:pPr>
            <a:r>
              <a:rPr lang="en-AU" dirty="0">
                <a:solidFill>
                  <a:schemeClr val="tx1"/>
                </a:solidFill>
              </a:rPr>
              <a:t>DECD Disability </a:t>
            </a:r>
            <a:r>
              <a:rPr lang="en-AU" dirty="0" smtClean="0">
                <a:solidFill>
                  <a:schemeClr val="tx1"/>
                </a:solidFill>
              </a:rPr>
              <a:t>Educators </a:t>
            </a:r>
            <a:r>
              <a:rPr lang="en-AU" dirty="0">
                <a:solidFill>
                  <a:schemeClr val="tx1"/>
                </a:solidFill>
              </a:rPr>
              <a:t>at Regional Offices (contact through Spec Ed Coordinator or Principal)</a:t>
            </a:r>
          </a:p>
          <a:p>
            <a:pPr marL="457200" indent="-457200" algn="l">
              <a:buFont typeface="Arial" panose="020B0604020202020204" pitchFamily="34" charset="0"/>
              <a:buChar char="•"/>
            </a:pPr>
            <a:r>
              <a:rPr lang="en-AU" dirty="0">
                <a:solidFill>
                  <a:schemeClr val="tx1"/>
                </a:solidFill>
              </a:rPr>
              <a:t>CESA Disability Consultants (contact through Spec Ed Coordinator or Principal) or call the CESA Office for advice</a:t>
            </a:r>
          </a:p>
          <a:p>
            <a:pPr marL="457200" indent="-457200" algn="l">
              <a:buFont typeface="Arial" panose="020B0604020202020204" pitchFamily="34" charset="0"/>
              <a:buChar char="•"/>
            </a:pPr>
            <a:r>
              <a:rPr lang="en-AU" dirty="0">
                <a:solidFill>
                  <a:schemeClr val="tx1"/>
                </a:solidFill>
              </a:rPr>
              <a:t>AISSA has 2 staff who can provide advice and/or link you to services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17635400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241341"/>
            <a:ext cx="7772400" cy="794519"/>
          </a:xfrm>
        </p:spPr>
        <p:txBody>
          <a:bodyPr/>
          <a:lstStyle/>
          <a:p>
            <a:r>
              <a:rPr lang="en-AU" b="1" dirty="0">
                <a:solidFill>
                  <a:srgbClr val="000099"/>
                </a:solidFill>
                <a:latin typeface="Arial Rounded MT Bold" panose="020F0704030504030204" pitchFamily="34" charset="0"/>
              </a:rPr>
              <a:t>Resource Centres</a:t>
            </a:r>
          </a:p>
        </p:txBody>
      </p:sp>
      <p:sp>
        <p:nvSpPr>
          <p:cNvPr id="3" name="Subtitle 2"/>
          <p:cNvSpPr>
            <a:spLocks noGrp="1"/>
          </p:cNvSpPr>
          <p:nvPr>
            <p:ph type="subTitle" idx="1"/>
          </p:nvPr>
        </p:nvSpPr>
        <p:spPr>
          <a:xfrm>
            <a:off x="395536" y="2276872"/>
            <a:ext cx="8352928" cy="3361928"/>
          </a:xfrm>
        </p:spPr>
        <p:txBody>
          <a:bodyPr>
            <a:normAutofit fontScale="92500" lnSpcReduction="20000"/>
          </a:bodyPr>
          <a:lstStyle/>
          <a:p>
            <a:r>
              <a:rPr lang="en-AU" dirty="0">
                <a:solidFill>
                  <a:schemeClr val="tx1"/>
                </a:solidFill>
              </a:rPr>
              <a:t>SERU – Special Education Resource Unit (at Henley Beach Primary for DECD teachers – all years – and for parents of </a:t>
            </a:r>
            <a:r>
              <a:rPr lang="en-AU" dirty="0" err="1">
                <a:solidFill>
                  <a:schemeClr val="tx1"/>
                </a:solidFill>
              </a:rPr>
              <a:t>swd</a:t>
            </a:r>
            <a:r>
              <a:rPr lang="en-AU" dirty="0">
                <a:solidFill>
                  <a:schemeClr val="tx1"/>
                </a:solidFill>
              </a:rPr>
              <a:t> regardless of sectors)  </a:t>
            </a:r>
            <a:r>
              <a:rPr lang="en-AU" i="1" dirty="0">
                <a:solidFill>
                  <a:schemeClr val="tx1"/>
                </a:solidFill>
              </a:rPr>
              <a:t>AMAZING</a:t>
            </a:r>
            <a:r>
              <a:rPr lang="en-AU" i="1" dirty="0" smtClean="0">
                <a:solidFill>
                  <a:schemeClr val="tx1"/>
                </a:solidFill>
              </a:rPr>
              <a:t>!!!</a:t>
            </a:r>
          </a:p>
          <a:p>
            <a:r>
              <a:rPr lang="en-AU" dirty="0" smtClean="0">
                <a:solidFill>
                  <a:schemeClr val="tx1"/>
                </a:solidFill>
              </a:rPr>
              <a:t>Autism SA – may not allow you to borrow resources if not a paid up member, but do run regular workshops.</a:t>
            </a:r>
          </a:p>
          <a:p>
            <a:r>
              <a:rPr lang="en-AU" dirty="0" smtClean="0">
                <a:solidFill>
                  <a:schemeClr val="tx1"/>
                </a:solidFill>
              </a:rPr>
              <a:t>SPELD – workshops, advice </a:t>
            </a:r>
            <a:r>
              <a:rPr lang="en-AU" dirty="0" err="1" smtClean="0">
                <a:solidFill>
                  <a:schemeClr val="tx1"/>
                </a:solidFill>
              </a:rPr>
              <a:t>etc</a:t>
            </a:r>
            <a:endParaRPr lang="en-AU" dirty="0">
              <a:solidFill>
                <a:schemeClr val="tx1"/>
              </a:solidFill>
            </a:endParaRPr>
          </a:p>
          <a:p>
            <a:endParaRPr lang="en-AU" b="1" dirty="0" smtClean="0">
              <a:solidFill>
                <a:schemeClr val="tx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32607483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241341"/>
            <a:ext cx="7772400" cy="794519"/>
          </a:xfrm>
        </p:spPr>
        <p:txBody>
          <a:bodyPr/>
          <a:lstStyle/>
          <a:p>
            <a:r>
              <a:rPr lang="en-AU" b="1" dirty="0">
                <a:solidFill>
                  <a:srgbClr val="000099"/>
                </a:solidFill>
                <a:latin typeface="Arial Rounded MT Bold" panose="020F0704030504030204" pitchFamily="34" charset="0"/>
              </a:rPr>
              <a:t>People and Events</a:t>
            </a:r>
          </a:p>
        </p:txBody>
      </p:sp>
      <p:sp>
        <p:nvSpPr>
          <p:cNvPr id="3" name="Subtitle 2"/>
          <p:cNvSpPr>
            <a:spLocks noGrp="1"/>
          </p:cNvSpPr>
          <p:nvPr>
            <p:ph type="subTitle" idx="1"/>
          </p:nvPr>
        </p:nvSpPr>
        <p:spPr>
          <a:xfrm>
            <a:off x="395536" y="2276872"/>
            <a:ext cx="8352928" cy="3361928"/>
          </a:xfrm>
        </p:spPr>
        <p:txBody>
          <a:bodyPr>
            <a:normAutofit lnSpcReduction="10000"/>
          </a:bodyPr>
          <a:lstStyle/>
          <a:p>
            <a:pPr marL="571500" indent="-571500" algn="l">
              <a:buFont typeface="Arial" panose="020B0604020202020204" pitchFamily="34" charset="0"/>
              <a:buChar char="•"/>
            </a:pPr>
            <a:r>
              <a:rPr lang="en-AU" dirty="0">
                <a:solidFill>
                  <a:schemeClr val="tx1"/>
                </a:solidFill>
              </a:rPr>
              <a:t>National Disability Coordination Officers (</a:t>
            </a:r>
            <a:r>
              <a:rPr lang="en-AU" dirty="0" err="1">
                <a:solidFill>
                  <a:schemeClr val="tx1"/>
                </a:solidFill>
              </a:rPr>
              <a:t>statewide</a:t>
            </a:r>
            <a:r>
              <a:rPr lang="en-AU" dirty="0">
                <a:solidFill>
                  <a:schemeClr val="tx1"/>
                </a:solidFill>
              </a:rPr>
              <a:t> coverage, </a:t>
            </a:r>
            <a:r>
              <a:rPr lang="en-AU" dirty="0" smtClean="0">
                <a:solidFill>
                  <a:schemeClr val="tx1"/>
                </a:solidFill>
              </a:rPr>
              <a:t>upper secondary </a:t>
            </a:r>
            <a:r>
              <a:rPr lang="en-AU" dirty="0">
                <a:solidFill>
                  <a:schemeClr val="tx1"/>
                </a:solidFill>
              </a:rPr>
              <a:t>focus)</a:t>
            </a:r>
          </a:p>
          <a:p>
            <a:pPr marL="571500" indent="-571500" algn="l">
              <a:buFont typeface="Arial" panose="020B0604020202020204" pitchFamily="34" charset="0"/>
              <a:buChar char="•"/>
            </a:pPr>
            <a:r>
              <a:rPr lang="en-AU" dirty="0">
                <a:solidFill>
                  <a:schemeClr val="tx1"/>
                </a:solidFill>
              </a:rPr>
              <a:t>Special Education Expo (annual conference in July school holidays.  Cheap - $25 per workshop/$160 </a:t>
            </a:r>
            <a:r>
              <a:rPr lang="en-AU" dirty="0" smtClean="0">
                <a:solidFill>
                  <a:schemeClr val="tx1"/>
                </a:solidFill>
              </a:rPr>
              <a:t>(</a:t>
            </a:r>
            <a:r>
              <a:rPr lang="en-AU" dirty="0" err="1" smtClean="0">
                <a:solidFill>
                  <a:schemeClr val="tx1"/>
                </a:solidFill>
              </a:rPr>
              <a:t>ish</a:t>
            </a:r>
            <a:r>
              <a:rPr lang="en-AU" dirty="0" smtClean="0">
                <a:solidFill>
                  <a:schemeClr val="tx1"/>
                </a:solidFill>
              </a:rPr>
              <a:t>) for whole </a:t>
            </a:r>
            <a:r>
              <a:rPr lang="en-AU" dirty="0">
                <a:solidFill>
                  <a:schemeClr val="tx1"/>
                </a:solidFill>
              </a:rPr>
              <a:t>conference.  Aimed at the amateur)</a:t>
            </a:r>
          </a:p>
          <a:p>
            <a:pPr marL="571500" indent="-571500" algn="l">
              <a:buFont typeface="Arial" panose="020B0604020202020204" pitchFamily="34" charset="0"/>
              <a:buChar char="•"/>
            </a:pPr>
            <a:r>
              <a:rPr lang="en-AU" dirty="0">
                <a:solidFill>
                  <a:schemeClr val="tx1"/>
                </a:solidFill>
              </a:rPr>
              <a:t>Professional Networks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17531354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980729"/>
            <a:ext cx="7772400" cy="831905"/>
          </a:xfrm>
        </p:spPr>
        <p:txBody>
          <a:bodyPr>
            <a:normAutofit/>
          </a:bodyPr>
          <a:lstStyle/>
          <a:p>
            <a:r>
              <a:rPr lang="en-AU" b="1" dirty="0">
                <a:solidFill>
                  <a:srgbClr val="000099"/>
                </a:solidFill>
                <a:latin typeface="Arial Rounded MT Bold" panose="020F0704030504030204" pitchFamily="34" charset="0"/>
              </a:rPr>
              <a:t>Online</a:t>
            </a:r>
          </a:p>
        </p:txBody>
      </p:sp>
      <p:sp>
        <p:nvSpPr>
          <p:cNvPr id="3" name="Subtitle 2"/>
          <p:cNvSpPr>
            <a:spLocks noGrp="1"/>
          </p:cNvSpPr>
          <p:nvPr>
            <p:ph type="subTitle" idx="1"/>
          </p:nvPr>
        </p:nvSpPr>
        <p:spPr>
          <a:xfrm>
            <a:off x="395536" y="1812634"/>
            <a:ext cx="8352928" cy="4136646"/>
          </a:xfrm>
        </p:spPr>
        <p:txBody>
          <a:bodyPr>
            <a:normAutofit fontScale="62500" lnSpcReduction="20000"/>
          </a:bodyPr>
          <a:lstStyle/>
          <a:p>
            <a:pPr marL="457200" indent="-457200" algn="l">
              <a:buFont typeface="Arial" panose="020B0604020202020204" pitchFamily="34" charset="0"/>
              <a:buChar char="•"/>
            </a:pPr>
            <a:r>
              <a:rPr lang="en-AU" b="1" dirty="0">
                <a:solidFill>
                  <a:schemeClr val="tx1"/>
                </a:solidFill>
              </a:rPr>
              <a:t>Australian Disability Clearing House on Education and Training – </a:t>
            </a:r>
            <a:r>
              <a:rPr lang="en-AU" b="1" dirty="0" smtClean="0">
                <a:solidFill>
                  <a:schemeClr val="tx1"/>
                </a:solidFill>
              </a:rPr>
              <a:t>ADCET </a:t>
            </a:r>
            <a:r>
              <a:rPr lang="en-AU" dirty="0" smtClean="0">
                <a:solidFill>
                  <a:schemeClr val="tx1"/>
                </a:solidFill>
                <a:hlinkClick r:id="rId3"/>
              </a:rPr>
              <a:t>www.adcet.edu.au</a:t>
            </a:r>
            <a:r>
              <a:rPr lang="en-AU" dirty="0" smtClean="0">
                <a:solidFill>
                  <a:schemeClr val="tx1"/>
                </a:solidFill>
              </a:rPr>
              <a:t> </a:t>
            </a:r>
            <a:endParaRPr lang="en-AU" dirty="0">
              <a:solidFill>
                <a:schemeClr val="tx1"/>
              </a:solidFill>
            </a:endParaRPr>
          </a:p>
          <a:p>
            <a:pPr marL="457200" indent="-457200" algn="l">
              <a:buFont typeface="Arial" panose="020B0604020202020204" pitchFamily="34" charset="0"/>
              <a:buChar char="•"/>
            </a:pPr>
            <a:endParaRPr lang="en-AU" dirty="0">
              <a:solidFill>
                <a:srgbClr val="000099"/>
              </a:solidFill>
            </a:endParaRPr>
          </a:p>
          <a:p>
            <a:pPr marL="457200" indent="-457200" algn="l">
              <a:buFont typeface="Arial" panose="020B0604020202020204" pitchFamily="34" charset="0"/>
              <a:buChar char="•"/>
            </a:pPr>
            <a:r>
              <a:rPr lang="en-AU" dirty="0">
                <a:solidFill>
                  <a:schemeClr val="tx1"/>
                </a:solidFill>
              </a:rPr>
              <a:t>National Disability Coordination Officers (</a:t>
            </a:r>
            <a:r>
              <a:rPr lang="en-AU" dirty="0" smtClean="0">
                <a:solidFill>
                  <a:schemeClr val="tx1"/>
                </a:solidFill>
              </a:rPr>
              <a:t>SA)  </a:t>
            </a:r>
            <a:r>
              <a:rPr lang="en-AU" dirty="0" smtClean="0">
                <a:solidFill>
                  <a:schemeClr val="tx1"/>
                </a:solidFill>
                <a:hlinkClick r:id="rId4"/>
              </a:rPr>
              <a:t>www.ndcosa.com.au</a:t>
            </a:r>
            <a:r>
              <a:rPr lang="en-AU" dirty="0" smtClean="0">
                <a:solidFill>
                  <a:schemeClr val="tx1"/>
                </a:solidFill>
              </a:rPr>
              <a:t> </a:t>
            </a:r>
            <a:endParaRPr lang="en-AU" dirty="0">
              <a:solidFill>
                <a:schemeClr val="tx1"/>
              </a:solidFill>
            </a:endParaRPr>
          </a:p>
          <a:p>
            <a:pPr marL="457200" indent="-457200" algn="l">
              <a:buFont typeface="Arial" panose="020B0604020202020204" pitchFamily="34" charset="0"/>
              <a:buChar char="•"/>
            </a:pPr>
            <a:endParaRPr lang="en-AU" dirty="0">
              <a:solidFill>
                <a:schemeClr val="tx1"/>
              </a:solidFill>
            </a:endParaRPr>
          </a:p>
          <a:p>
            <a:pPr marL="457200" indent="-457200" algn="l">
              <a:buFont typeface="Arial" panose="020B0604020202020204" pitchFamily="34" charset="0"/>
              <a:buChar char="•"/>
            </a:pPr>
            <a:r>
              <a:rPr lang="en-AU" dirty="0">
                <a:solidFill>
                  <a:schemeClr val="tx1"/>
                </a:solidFill>
              </a:rPr>
              <a:t>DECD email newsletter </a:t>
            </a:r>
            <a:r>
              <a:rPr lang="en-AU" dirty="0" err="1">
                <a:solidFill>
                  <a:schemeClr val="tx1"/>
                </a:solidFill>
              </a:rPr>
              <a:t>Xtra</a:t>
            </a:r>
            <a:r>
              <a:rPr lang="en-AU" dirty="0">
                <a:solidFill>
                  <a:schemeClr val="tx1"/>
                </a:solidFill>
              </a:rPr>
              <a:t> – can subscribe even if not a DECD employee</a:t>
            </a:r>
          </a:p>
          <a:p>
            <a:pPr marL="457200" indent="-457200" algn="l">
              <a:buFont typeface="Arial" panose="020B0604020202020204" pitchFamily="34" charset="0"/>
              <a:buChar char="•"/>
            </a:pPr>
            <a:endParaRPr lang="en-AU" dirty="0">
              <a:solidFill>
                <a:schemeClr val="tx1"/>
              </a:solidFill>
            </a:endParaRPr>
          </a:p>
          <a:p>
            <a:pPr marL="457200" indent="-457200" algn="l">
              <a:buFont typeface="Arial" panose="020B0604020202020204" pitchFamily="34" charset="0"/>
              <a:buChar char="•"/>
            </a:pPr>
            <a:r>
              <a:rPr lang="en-AU" dirty="0">
                <a:solidFill>
                  <a:schemeClr val="tx1"/>
                </a:solidFill>
              </a:rPr>
              <a:t>SERU </a:t>
            </a:r>
            <a:r>
              <a:rPr lang="en-AU" dirty="0" smtClean="0">
                <a:solidFill>
                  <a:schemeClr val="tx1"/>
                </a:solidFill>
              </a:rPr>
              <a:t>newsletter</a:t>
            </a:r>
          </a:p>
          <a:p>
            <a:pPr marL="457200" indent="-457200" algn="l">
              <a:buFont typeface="Arial" panose="020B0604020202020204" pitchFamily="34" charset="0"/>
              <a:buChar char="•"/>
            </a:pPr>
            <a:endParaRPr lang="en-AU" dirty="0">
              <a:solidFill>
                <a:schemeClr val="tx1"/>
              </a:solidFill>
            </a:endParaRPr>
          </a:p>
          <a:p>
            <a:pPr marL="457200" indent="-457200" algn="l">
              <a:buFont typeface="Arial" panose="020B0604020202020204" pitchFamily="34" charset="0"/>
              <a:buChar char="•"/>
            </a:pPr>
            <a:r>
              <a:rPr lang="en-AU" dirty="0" smtClean="0">
                <a:solidFill>
                  <a:schemeClr val="tx1"/>
                </a:solidFill>
              </a:rPr>
              <a:t>DLM Solutions/Our Work  </a:t>
            </a:r>
            <a:r>
              <a:rPr lang="en-AU" dirty="0" smtClean="0">
                <a:solidFill>
                  <a:schemeClr val="tx1"/>
                </a:solidFill>
                <a:hlinkClick r:id="rId5"/>
              </a:rPr>
              <a:t>www.dlmsolutions.org</a:t>
            </a:r>
            <a:r>
              <a:rPr lang="en-AU" dirty="0" smtClean="0">
                <a:solidFill>
                  <a:schemeClr val="tx1"/>
                </a:solidFill>
              </a:rPr>
              <a:t> </a:t>
            </a:r>
          </a:p>
          <a:p>
            <a:pPr marL="457200" indent="-457200" algn="l">
              <a:buFont typeface="Arial" panose="020B0604020202020204" pitchFamily="34" charset="0"/>
              <a:buChar char="•"/>
            </a:pPr>
            <a:endParaRPr lang="en-AU" dirty="0">
              <a:solidFill>
                <a:schemeClr val="tx1"/>
              </a:solidFill>
            </a:endParaRPr>
          </a:p>
          <a:p>
            <a:pPr marL="457200" indent="-457200" algn="l">
              <a:buFont typeface="Arial" panose="020B0604020202020204" pitchFamily="34" charset="0"/>
              <a:buChar char="•"/>
            </a:pPr>
            <a:r>
              <a:rPr lang="en-AU" dirty="0" smtClean="0">
                <a:solidFill>
                  <a:schemeClr val="tx1"/>
                </a:solidFill>
              </a:rPr>
              <a:t>Autism Spectrum (ASPECT) Australia – lots of information and fact sheets  </a:t>
            </a:r>
            <a:r>
              <a:rPr lang="en-AU" dirty="0" smtClean="0">
                <a:solidFill>
                  <a:schemeClr val="tx1"/>
                </a:solidFill>
                <a:hlinkClick r:id="rId6"/>
              </a:rPr>
              <a:t>www.autismspectrum.org.au</a:t>
            </a:r>
            <a:r>
              <a:rPr lang="en-AU" dirty="0" smtClean="0">
                <a:solidFill>
                  <a:schemeClr val="tx1"/>
                </a:solidFill>
              </a:rPr>
              <a:t> </a:t>
            </a:r>
            <a:endParaRPr lang="en-AU" dirty="0">
              <a:solidFill>
                <a:schemeClr val="tx1"/>
              </a:solidFill>
            </a:endParaRPr>
          </a:p>
        </p:txBody>
      </p:sp>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40499586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241341"/>
            <a:ext cx="8352928" cy="794519"/>
          </a:xfrm>
        </p:spPr>
        <p:txBody>
          <a:bodyPr/>
          <a:lstStyle/>
          <a:p>
            <a:r>
              <a:rPr lang="en-AU" b="1" dirty="0">
                <a:solidFill>
                  <a:srgbClr val="000099"/>
                </a:solidFill>
                <a:latin typeface="Arial Rounded MT Bold" panose="020F0704030504030204" pitchFamily="34" charset="0"/>
              </a:rPr>
              <a:t>Questions?</a:t>
            </a:r>
          </a:p>
        </p:txBody>
      </p:sp>
      <p:sp>
        <p:nvSpPr>
          <p:cNvPr id="3" name="Subtitle 2"/>
          <p:cNvSpPr>
            <a:spLocks noGrp="1"/>
          </p:cNvSpPr>
          <p:nvPr>
            <p:ph type="subTitle" idx="1"/>
          </p:nvPr>
        </p:nvSpPr>
        <p:spPr>
          <a:xfrm>
            <a:off x="395536" y="2276872"/>
            <a:ext cx="8352928" cy="3361928"/>
          </a:xfrm>
        </p:spPr>
        <p:txBody>
          <a:bodyPr/>
          <a:lstStyle/>
          <a:p>
            <a:endParaRPr lang="en-AU" b="1" dirty="0">
              <a:solidFill>
                <a:schemeClr val="tx1"/>
              </a:solidFill>
            </a:endParaRPr>
          </a:p>
          <a:p>
            <a:r>
              <a:rPr lang="en-AU" b="1" dirty="0" smtClean="0">
                <a:solidFill>
                  <a:schemeClr val="tx1"/>
                </a:solidFill>
              </a:rPr>
              <a:t>Monica Leahy</a:t>
            </a:r>
          </a:p>
          <a:p>
            <a:r>
              <a:rPr lang="en-AU" b="1" dirty="0" smtClean="0">
                <a:solidFill>
                  <a:schemeClr val="tx1"/>
                </a:solidFill>
                <a:hlinkClick r:id="rId2"/>
              </a:rPr>
              <a:t>monica@dlmsolutions.org</a:t>
            </a:r>
            <a:endParaRPr lang="en-AU" b="1" dirty="0" smtClean="0">
              <a:solidFill>
                <a:schemeClr val="tx1"/>
              </a:solidFill>
            </a:endParaRPr>
          </a:p>
          <a:p>
            <a:r>
              <a:rPr lang="en-AU" b="1" dirty="0" smtClean="0">
                <a:solidFill>
                  <a:schemeClr val="tx1"/>
                </a:solidFill>
              </a:rPr>
              <a:t>0416 022 377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990223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241341"/>
            <a:ext cx="8568952" cy="794519"/>
          </a:xfrm>
        </p:spPr>
        <p:txBody>
          <a:bodyPr>
            <a:normAutofit fontScale="90000"/>
          </a:bodyPr>
          <a:lstStyle/>
          <a:p>
            <a:r>
              <a:rPr lang="en-AU" b="1" dirty="0" smtClean="0">
                <a:solidFill>
                  <a:srgbClr val="000099"/>
                </a:solidFill>
                <a:latin typeface="Arial Rounded MT Bold" panose="020F0704030504030204" pitchFamily="34" charset="0"/>
              </a:rPr>
              <a:t>Some attitudes that might be new</a:t>
            </a:r>
            <a:endParaRPr lang="en-AU" dirty="0"/>
          </a:p>
        </p:txBody>
      </p:sp>
      <p:sp>
        <p:nvSpPr>
          <p:cNvPr id="3" name="Subtitle 2"/>
          <p:cNvSpPr>
            <a:spLocks noGrp="1"/>
          </p:cNvSpPr>
          <p:nvPr>
            <p:ph type="subTitle" idx="1"/>
          </p:nvPr>
        </p:nvSpPr>
        <p:spPr>
          <a:xfrm>
            <a:off x="395536" y="2276872"/>
            <a:ext cx="8352928" cy="3361928"/>
          </a:xfrm>
        </p:spPr>
        <p:txBody>
          <a:bodyPr/>
          <a:lstStyle/>
          <a:p>
            <a:endParaRPr lang="en-AU" b="1" dirty="0" smtClean="0">
              <a:solidFill>
                <a:schemeClr val="tx1"/>
              </a:solidFill>
            </a:endParaRPr>
          </a:p>
          <a:p>
            <a:endParaRPr lang="en-AU" sz="2800" u="sng" dirty="0" smtClean="0">
              <a:hlinkClick r:id="rId2"/>
            </a:endParaRPr>
          </a:p>
          <a:p>
            <a:r>
              <a:rPr lang="en-AU" sz="2800" b="1" dirty="0">
                <a:solidFill>
                  <a:schemeClr val="tx1"/>
                </a:solidFill>
                <a:hlinkClick r:id="rId2"/>
              </a:rPr>
              <a:t>Creature Discomforts</a:t>
            </a:r>
            <a:endParaRPr lang="en-AU" sz="2800" b="1" dirty="0">
              <a:solidFill>
                <a:schemeClr val="tx1"/>
              </a:solidFill>
            </a:endParaRPr>
          </a:p>
          <a:p>
            <a:endParaRPr lang="en-AU" sz="2800" u="sng" dirty="0">
              <a:hlinkClick r:id="rId2"/>
            </a:endParaRPr>
          </a:p>
          <a:p>
            <a:r>
              <a:rPr lang="en-AU" sz="2800" u="sng" dirty="0" smtClean="0">
                <a:hlinkClick r:id="rId2"/>
              </a:rPr>
              <a:t>https</a:t>
            </a:r>
            <a:r>
              <a:rPr lang="en-AU" sz="2800" u="sng" dirty="0">
                <a:hlinkClick r:id="rId2"/>
              </a:rPr>
              <a:t>://</a:t>
            </a:r>
            <a:r>
              <a:rPr lang="en-AU" sz="2800" u="sng" dirty="0" smtClean="0">
                <a:hlinkClick r:id="rId2"/>
              </a:rPr>
              <a:t>www.youtube.com/watch?v=FV9JbF5z6h8</a:t>
            </a:r>
            <a:endParaRPr lang="en-AU" sz="2800" u="sng" dirty="0" smtClean="0"/>
          </a:p>
          <a:p>
            <a:endParaRPr lang="en-AU" sz="2800" u="sng"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14947927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241341"/>
            <a:ext cx="8352928" cy="794519"/>
          </a:xfrm>
        </p:spPr>
        <p:txBody>
          <a:bodyPr/>
          <a:lstStyle/>
          <a:p>
            <a:r>
              <a:rPr lang="en-AU" b="1" dirty="0" smtClean="0">
                <a:solidFill>
                  <a:srgbClr val="000099"/>
                </a:solidFill>
                <a:latin typeface="Arial Rounded MT Bold" panose="020F0704030504030204" pitchFamily="34" charset="0"/>
              </a:rPr>
              <a:t>Before you go</a:t>
            </a:r>
            <a:endParaRPr lang="en-AU" dirty="0"/>
          </a:p>
        </p:txBody>
      </p:sp>
      <p:sp>
        <p:nvSpPr>
          <p:cNvPr id="3" name="Subtitle 2"/>
          <p:cNvSpPr>
            <a:spLocks noGrp="1"/>
          </p:cNvSpPr>
          <p:nvPr>
            <p:ph type="subTitle" idx="1"/>
          </p:nvPr>
        </p:nvSpPr>
        <p:spPr>
          <a:xfrm>
            <a:off x="395536" y="2276872"/>
            <a:ext cx="8352928" cy="3361928"/>
          </a:xfrm>
        </p:spPr>
        <p:txBody>
          <a:bodyPr/>
          <a:lstStyle/>
          <a:p>
            <a:r>
              <a:rPr lang="en-AU" b="1" dirty="0" smtClean="0">
                <a:solidFill>
                  <a:schemeClr val="tx1"/>
                </a:solidFill>
              </a:rPr>
              <a:t>Don’t be one of these…</a:t>
            </a:r>
          </a:p>
          <a:p>
            <a:endParaRPr lang="en-AU" b="1" dirty="0">
              <a:solidFill>
                <a:schemeClr val="tx1"/>
              </a:solidFill>
            </a:endParaRPr>
          </a:p>
          <a:p>
            <a:r>
              <a:rPr lang="en-AU" sz="2800" u="sng" dirty="0">
                <a:hlinkClick r:id="rId2"/>
              </a:rPr>
              <a:t>https://www.youtube.com/watch?v=DNoVSusaAVE</a:t>
            </a:r>
            <a:r>
              <a:rPr lang="en-AU" sz="2800" dirty="0"/>
              <a:t> </a:t>
            </a:r>
            <a:endParaRPr lang="en-AU" sz="2800" b="1" dirty="0" smtClean="0">
              <a:solidFill>
                <a:schemeClr val="tx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35462185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241341"/>
            <a:ext cx="7772400" cy="794519"/>
          </a:xfrm>
        </p:spPr>
        <p:txBody>
          <a:bodyPr/>
          <a:lstStyle/>
          <a:p>
            <a:endParaRPr lang="en-AU" dirty="0"/>
          </a:p>
        </p:txBody>
      </p:sp>
      <p:sp>
        <p:nvSpPr>
          <p:cNvPr id="3" name="Subtitle 2"/>
          <p:cNvSpPr>
            <a:spLocks noGrp="1"/>
          </p:cNvSpPr>
          <p:nvPr>
            <p:ph type="subTitle" idx="1"/>
          </p:nvPr>
        </p:nvSpPr>
        <p:spPr>
          <a:xfrm>
            <a:off x="395536" y="2276872"/>
            <a:ext cx="8352928" cy="3361928"/>
          </a:xfrm>
        </p:spPr>
        <p:txBody>
          <a:bodyPr/>
          <a:lstStyle/>
          <a:p>
            <a:endParaRPr lang="en-AU" b="1" dirty="0" smtClean="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2575581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7852"/>
            <a:ext cx="7772400" cy="722511"/>
          </a:xfrm>
        </p:spPr>
        <p:txBody>
          <a:bodyPr>
            <a:normAutofit fontScale="90000"/>
          </a:bodyPr>
          <a:lstStyle/>
          <a:p>
            <a:r>
              <a:rPr lang="en-AU" b="1" dirty="0">
                <a:solidFill>
                  <a:srgbClr val="000099"/>
                </a:solidFill>
                <a:latin typeface="Arial Rounded MT Bold" panose="020F0704030504030204" pitchFamily="34" charset="0"/>
              </a:rPr>
              <a:t>So… What’s a disability?</a:t>
            </a:r>
            <a:endParaRPr lang="en-AU" dirty="0"/>
          </a:p>
        </p:txBody>
      </p:sp>
      <p:sp>
        <p:nvSpPr>
          <p:cNvPr id="3" name="Subtitle 2"/>
          <p:cNvSpPr>
            <a:spLocks noGrp="1"/>
          </p:cNvSpPr>
          <p:nvPr>
            <p:ph type="subTitle" idx="1"/>
          </p:nvPr>
        </p:nvSpPr>
        <p:spPr>
          <a:xfrm>
            <a:off x="1371600" y="2420888"/>
            <a:ext cx="6400800" cy="3217912"/>
          </a:xfrm>
        </p:spPr>
        <p:txBody>
          <a:bodyPr>
            <a:normAutofit/>
          </a:bodyPr>
          <a:lstStyle/>
          <a:p>
            <a:pPr marL="457200" indent="-457200" algn="l">
              <a:buFont typeface="Arial" panose="020B0604020202020204" pitchFamily="34" charset="0"/>
              <a:buChar char="•"/>
            </a:pPr>
            <a:r>
              <a:rPr lang="en-AU" dirty="0">
                <a:solidFill>
                  <a:schemeClr val="tx1"/>
                </a:solidFill>
              </a:rPr>
              <a:t>The Special Ed class/unit/school</a:t>
            </a:r>
          </a:p>
          <a:p>
            <a:pPr marL="457200" indent="-457200" algn="l">
              <a:buFont typeface="Arial" panose="020B0604020202020204" pitchFamily="34" charset="0"/>
              <a:buChar char="•"/>
            </a:pPr>
            <a:r>
              <a:rPr lang="en-AU" dirty="0">
                <a:solidFill>
                  <a:schemeClr val="tx1"/>
                </a:solidFill>
              </a:rPr>
              <a:t>Wheelchairs</a:t>
            </a:r>
          </a:p>
          <a:p>
            <a:pPr marL="457200" indent="-457200" algn="l">
              <a:buFont typeface="Arial" panose="020B0604020202020204" pitchFamily="34" charset="0"/>
              <a:buChar char="•"/>
            </a:pPr>
            <a:r>
              <a:rPr lang="en-AU" dirty="0">
                <a:solidFill>
                  <a:schemeClr val="tx1"/>
                </a:solidFill>
              </a:rPr>
              <a:t>Blindness</a:t>
            </a:r>
          </a:p>
          <a:p>
            <a:pPr marL="457200" indent="-457200" algn="l">
              <a:buFont typeface="Arial" panose="020B0604020202020204" pitchFamily="34" charset="0"/>
              <a:buChar char="•"/>
            </a:pPr>
            <a:r>
              <a:rPr lang="en-AU" dirty="0">
                <a:solidFill>
                  <a:schemeClr val="tx1"/>
                </a:solidFill>
              </a:rPr>
              <a:t>Deafness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1763540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763" y="1200738"/>
            <a:ext cx="8784976" cy="866527"/>
          </a:xfrm>
        </p:spPr>
        <p:txBody>
          <a:bodyPr/>
          <a:lstStyle/>
          <a:p>
            <a:r>
              <a:rPr lang="en-AU" sz="3600" b="1" dirty="0">
                <a:solidFill>
                  <a:srgbClr val="000099"/>
                </a:solidFill>
                <a:latin typeface="Arial Rounded MT Bold" panose="020F0704030504030204" pitchFamily="34" charset="0"/>
              </a:rPr>
              <a:t>The legal definition might surprise you</a:t>
            </a:r>
            <a:endParaRPr lang="en-AU" sz="3600" dirty="0"/>
          </a:p>
        </p:txBody>
      </p:sp>
      <p:sp>
        <p:nvSpPr>
          <p:cNvPr id="3" name="Subtitle 2"/>
          <p:cNvSpPr>
            <a:spLocks noGrp="1"/>
          </p:cNvSpPr>
          <p:nvPr>
            <p:ph type="subTitle" idx="1"/>
          </p:nvPr>
        </p:nvSpPr>
        <p:spPr>
          <a:xfrm>
            <a:off x="251520" y="2087604"/>
            <a:ext cx="8568952" cy="3551196"/>
          </a:xfrm>
        </p:spPr>
        <p:txBody>
          <a:bodyPr>
            <a:normAutofit fontScale="70000" lnSpcReduction="20000"/>
          </a:bodyPr>
          <a:lstStyle/>
          <a:p>
            <a:pPr marL="609600" indent="-609600">
              <a:lnSpc>
                <a:spcPct val="80000"/>
              </a:lnSpc>
            </a:pPr>
            <a:r>
              <a:rPr lang="en-AU" altLang="en-US" b="1" dirty="0">
                <a:solidFill>
                  <a:schemeClr val="tx1"/>
                </a:solidFill>
              </a:rPr>
              <a:t>Section 4 of the Disability Discrimination Act 1992 (DDA), defines disability as:</a:t>
            </a:r>
          </a:p>
          <a:p>
            <a:pPr marL="609600" indent="-609600">
              <a:lnSpc>
                <a:spcPct val="80000"/>
              </a:lnSpc>
            </a:pPr>
            <a:endParaRPr lang="en-AU" altLang="en-US" b="1" dirty="0">
              <a:solidFill>
                <a:schemeClr val="tx1"/>
              </a:solidFill>
            </a:endParaRPr>
          </a:p>
          <a:p>
            <a:pPr marL="633413" indent="-633413" algn="l">
              <a:lnSpc>
                <a:spcPct val="80000"/>
              </a:lnSpc>
            </a:pPr>
            <a:r>
              <a:rPr lang="en-AU" altLang="en-US" dirty="0">
                <a:solidFill>
                  <a:schemeClr val="tx1"/>
                </a:solidFill>
              </a:rPr>
              <a:t>a) Total or partial loss of the person’s bodily or mental functions; or</a:t>
            </a:r>
          </a:p>
          <a:p>
            <a:pPr algn="l">
              <a:lnSpc>
                <a:spcPct val="80000"/>
              </a:lnSpc>
            </a:pPr>
            <a:endParaRPr lang="en-AU" altLang="en-US" dirty="0">
              <a:solidFill>
                <a:schemeClr val="tx1"/>
              </a:solidFill>
            </a:endParaRPr>
          </a:p>
          <a:p>
            <a:pPr marL="609600" indent="-609600" algn="l">
              <a:lnSpc>
                <a:spcPct val="80000"/>
              </a:lnSpc>
            </a:pPr>
            <a:r>
              <a:rPr lang="en-AU" altLang="en-US" dirty="0">
                <a:solidFill>
                  <a:schemeClr val="tx1"/>
                </a:solidFill>
              </a:rPr>
              <a:t>b) Total or partial loss of a part of the body; or</a:t>
            </a:r>
          </a:p>
          <a:p>
            <a:pPr marL="609600" indent="-609600" algn="l">
              <a:lnSpc>
                <a:spcPct val="80000"/>
              </a:lnSpc>
            </a:pPr>
            <a:endParaRPr lang="en-AU" altLang="en-US" dirty="0">
              <a:solidFill>
                <a:schemeClr val="tx1"/>
              </a:solidFill>
            </a:endParaRPr>
          </a:p>
          <a:p>
            <a:pPr marL="609600" indent="-609600" algn="l">
              <a:lnSpc>
                <a:spcPct val="80000"/>
              </a:lnSpc>
            </a:pPr>
            <a:r>
              <a:rPr lang="en-AU" altLang="en-US" dirty="0">
                <a:solidFill>
                  <a:schemeClr val="tx1"/>
                </a:solidFill>
              </a:rPr>
              <a:t>c) The presence in the body of organisms causing disease or illness; or</a:t>
            </a:r>
          </a:p>
          <a:p>
            <a:pPr marL="609600" indent="-609600" algn="l">
              <a:lnSpc>
                <a:spcPct val="80000"/>
              </a:lnSpc>
            </a:pPr>
            <a:endParaRPr lang="en-AU" altLang="en-US" dirty="0">
              <a:solidFill>
                <a:schemeClr val="tx1"/>
              </a:solidFill>
            </a:endParaRPr>
          </a:p>
          <a:p>
            <a:pPr marL="609600" indent="-609600" algn="l">
              <a:lnSpc>
                <a:spcPct val="80000"/>
              </a:lnSpc>
            </a:pPr>
            <a:r>
              <a:rPr lang="en-AU" altLang="en-US" dirty="0">
                <a:solidFill>
                  <a:schemeClr val="tx1"/>
                </a:solidFill>
              </a:rPr>
              <a:t>d) The presence in the body of organisms capable of causing disease or illness; or</a:t>
            </a:r>
          </a:p>
          <a:p>
            <a:endParaRPr lang="en-AU"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1763540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80399"/>
            <a:ext cx="7772400" cy="722511"/>
          </a:xfrm>
        </p:spPr>
        <p:txBody>
          <a:bodyPr>
            <a:normAutofit fontScale="90000"/>
          </a:bodyPr>
          <a:lstStyle/>
          <a:p>
            <a:r>
              <a:rPr lang="en-AU" b="1" dirty="0">
                <a:solidFill>
                  <a:srgbClr val="000099"/>
                </a:solidFill>
                <a:latin typeface="Arial Rounded MT Bold" panose="020F0704030504030204" pitchFamily="34" charset="0"/>
              </a:rPr>
              <a:t>The Legal Definition cont’d</a:t>
            </a:r>
            <a:endParaRPr lang="en-AU" dirty="0"/>
          </a:p>
        </p:txBody>
      </p:sp>
      <p:sp>
        <p:nvSpPr>
          <p:cNvPr id="3" name="Subtitle 2"/>
          <p:cNvSpPr>
            <a:spLocks noGrp="1"/>
          </p:cNvSpPr>
          <p:nvPr>
            <p:ph type="subTitle" idx="1"/>
          </p:nvPr>
        </p:nvSpPr>
        <p:spPr>
          <a:xfrm>
            <a:off x="323528" y="2132856"/>
            <a:ext cx="8280920" cy="3505944"/>
          </a:xfrm>
        </p:spPr>
        <p:txBody>
          <a:bodyPr>
            <a:normAutofit/>
          </a:bodyPr>
          <a:lstStyle/>
          <a:p>
            <a:pPr marL="609600" indent="-609600" algn="l">
              <a:lnSpc>
                <a:spcPct val="80000"/>
              </a:lnSpc>
            </a:pPr>
            <a:endParaRPr lang="en-AU" altLang="en-US" sz="2200" dirty="0" smtClean="0">
              <a:solidFill>
                <a:schemeClr val="tx1"/>
              </a:solidFill>
            </a:endParaRPr>
          </a:p>
          <a:p>
            <a:pPr marL="609600" indent="-609600" algn="l">
              <a:lnSpc>
                <a:spcPct val="80000"/>
              </a:lnSpc>
            </a:pPr>
            <a:r>
              <a:rPr lang="en-AU" altLang="en-US" sz="2200" dirty="0" smtClean="0">
                <a:solidFill>
                  <a:schemeClr val="tx1"/>
                </a:solidFill>
              </a:rPr>
              <a:t>e</a:t>
            </a:r>
            <a:r>
              <a:rPr lang="en-AU" altLang="en-US" sz="2200" dirty="0">
                <a:solidFill>
                  <a:schemeClr val="tx1"/>
                </a:solidFill>
              </a:rPr>
              <a:t>) The malfunction, malformation or disfigurement of part of a person’s body; or</a:t>
            </a:r>
          </a:p>
          <a:p>
            <a:pPr marL="609600" indent="-609600" algn="l">
              <a:lnSpc>
                <a:spcPct val="80000"/>
              </a:lnSpc>
            </a:pPr>
            <a:endParaRPr lang="en-AU" altLang="en-US" sz="2200" dirty="0">
              <a:solidFill>
                <a:schemeClr val="tx1"/>
              </a:solidFill>
            </a:endParaRPr>
          </a:p>
          <a:p>
            <a:pPr marL="609600" indent="-609600" algn="l">
              <a:lnSpc>
                <a:spcPct val="80000"/>
              </a:lnSpc>
              <a:buAutoNum type="alphaLcParenR" startAt="6"/>
            </a:pPr>
            <a:r>
              <a:rPr lang="en-AU" altLang="en-US" sz="2200" dirty="0">
                <a:solidFill>
                  <a:schemeClr val="tx1"/>
                </a:solidFill>
              </a:rPr>
              <a:t>A disorder or malfunction that results in the person learning differently from a person without the disorder or malfunction; or</a:t>
            </a:r>
          </a:p>
          <a:p>
            <a:pPr marL="609600" indent="-609600" algn="l">
              <a:lnSpc>
                <a:spcPct val="80000"/>
              </a:lnSpc>
              <a:buAutoNum type="alphaLcParenR" startAt="6"/>
            </a:pPr>
            <a:endParaRPr lang="en-AU" altLang="en-US" sz="2200" dirty="0">
              <a:solidFill>
                <a:schemeClr val="tx1"/>
              </a:solidFill>
            </a:endParaRPr>
          </a:p>
          <a:p>
            <a:pPr marL="609600" indent="-609600" algn="l">
              <a:lnSpc>
                <a:spcPct val="80000"/>
              </a:lnSpc>
            </a:pPr>
            <a:r>
              <a:rPr lang="en-AU" altLang="en-US" sz="2200" dirty="0">
                <a:solidFill>
                  <a:schemeClr val="tx1"/>
                </a:solidFill>
              </a:rPr>
              <a:t>g) A disorder, illness or disease that affects a person’s thought processes, perception of reality, emotions or judgment or that results in disturbed behaviour.</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1763540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7346" y="1255855"/>
            <a:ext cx="7772400" cy="1010543"/>
          </a:xfrm>
        </p:spPr>
        <p:txBody>
          <a:bodyPr/>
          <a:lstStyle/>
          <a:p>
            <a:r>
              <a:rPr lang="en-AU" b="1" dirty="0">
                <a:solidFill>
                  <a:srgbClr val="000099"/>
                </a:solidFill>
                <a:latin typeface="Arial Rounded MT Bold" panose="020F0704030504030204" pitchFamily="34" charset="0"/>
              </a:rPr>
              <a:t>The Legal Definition part 3</a:t>
            </a:r>
            <a:endParaRPr lang="en-AU" dirty="0"/>
          </a:p>
        </p:txBody>
      </p:sp>
      <p:sp>
        <p:nvSpPr>
          <p:cNvPr id="3" name="Subtitle 2"/>
          <p:cNvSpPr>
            <a:spLocks noGrp="1"/>
          </p:cNvSpPr>
          <p:nvPr>
            <p:ph type="subTitle" idx="1"/>
          </p:nvPr>
        </p:nvSpPr>
        <p:spPr>
          <a:xfrm>
            <a:off x="539552" y="2341854"/>
            <a:ext cx="8136904" cy="3607426"/>
          </a:xfrm>
        </p:spPr>
        <p:txBody>
          <a:bodyPr>
            <a:normAutofit/>
          </a:bodyPr>
          <a:lstStyle/>
          <a:p>
            <a:pPr marL="609600" indent="-609600"/>
            <a:r>
              <a:rPr lang="en-AU" altLang="en-US" dirty="0">
                <a:solidFill>
                  <a:schemeClr val="tx1"/>
                </a:solidFill>
              </a:rPr>
              <a:t>It includes a disability that:</a:t>
            </a:r>
          </a:p>
          <a:p>
            <a:pPr marL="609600" indent="-609600"/>
            <a:endParaRPr lang="en-AU" altLang="en-US" dirty="0">
              <a:solidFill>
                <a:schemeClr val="tx1"/>
              </a:solidFill>
            </a:endParaRPr>
          </a:p>
          <a:p>
            <a:pPr marL="609600" indent="-609600" algn="l"/>
            <a:r>
              <a:rPr lang="en-AU" altLang="en-US" dirty="0">
                <a:solidFill>
                  <a:schemeClr val="tx1"/>
                </a:solidFill>
              </a:rPr>
              <a:t>1.   Presently exists; or</a:t>
            </a:r>
          </a:p>
          <a:p>
            <a:pPr marL="609600" indent="-609600" algn="l"/>
            <a:r>
              <a:rPr lang="en-AU" altLang="en-US" dirty="0">
                <a:solidFill>
                  <a:schemeClr val="tx1"/>
                </a:solidFill>
              </a:rPr>
              <a:t>2.   Previously existed but no longer exists; or</a:t>
            </a:r>
          </a:p>
          <a:p>
            <a:pPr marL="609600" indent="-609600" algn="l"/>
            <a:r>
              <a:rPr lang="en-AU" altLang="en-US" dirty="0">
                <a:solidFill>
                  <a:schemeClr val="tx1"/>
                </a:solidFill>
              </a:rPr>
              <a:t>3.   May exist in the future; or</a:t>
            </a:r>
          </a:p>
          <a:p>
            <a:pPr marL="609600" indent="-609600" algn="l"/>
            <a:r>
              <a:rPr lang="en-AU" altLang="en-US" dirty="0">
                <a:solidFill>
                  <a:schemeClr val="tx1"/>
                </a:solidFill>
              </a:rPr>
              <a:t>4.   Is imputed to a person.</a:t>
            </a:r>
          </a:p>
          <a:p>
            <a:endParaRPr lang="en-AU"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1763540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241341"/>
            <a:ext cx="8352928" cy="794519"/>
          </a:xfrm>
        </p:spPr>
        <p:txBody>
          <a:bodyPr/>
          <a:lstStyle/>
          <a:p>
            <a:r>
              <a:rPr lang="en-AU" b="1" dirty="0" smtClean="0">
                <a:solidFill>
                  <a:srgbClr val="000099"/>
                </a:solidFill>
                <a:latin typeface="Arial Rounded MT Bold" panose="020F0704030504030204" pitchFamily="34" charset="0"/>
              </a:rPr>
              <a:t>Not so idle chatter</a:t>
            </a:r>
            <a:endParaRPr lang="en-AU" dirty="0"/>
          </a:p>
        </p:txBody>
      </p:sp>
      <p:sp>
        <p:nvSpPr>
          <p:cNvPr id="3" name="Subtitle 2"/>
          <p:cNvSpPr>
            <a:spLocks noGrp="1"/>
          </p:cNvSpPr>
          <p:nvPr>
            <p:ph type="subTitle" idx="1"/>
          </p:nvPr>
        </p:nvSpPr>
        <p:spPr>
          <a:xfrm>
            <a:off x="395536" y="2276872"/>
            <a:ext cx="8352928" cy="3361928"/>
          </a:xfrm>
        </p:spPr>
        <p:txBody>
          <a:bodyPr/>
          <a:lstStyle/>
          <a:p>
            <a:r>
              <a:rPr lang="en-AU" dirty="0" smtClean="0">
                <a:solidFill>
                  <a:schemeClr val="tx1"/>
                </a:solidFill>
              </a:rPr>
              <a:t>Let’s take a minute</a:t>
            </a:r>
          </a:p>
          <a:p>
            <a:endParaRPr lang="en-AU" dirty="0">
              <a:solidFill>
                <a:schemeClr val="tx1"/>
              </a:solidFill>
            </a:endParaRPr>
          </a:p>
          <a:p>
            <a:r>
              <a:rPr lang="en-AU" dirty="0" smtClean="0">
                <a:solidFill>
                  <a:schemeClr val="tx1"/>
                </a:solidFill>
              </a:rPr>
              <a:t>In pairs or threes, come up with a scenario or stereotype for</a:t>
            </a:r>
          </a:p>
          <a:p>
            <a:r>
              <a:rPr lang="en-AU" dirty="0">
                <a:solidFill>
                  <a:schemeClr val="tx1"/>
                </a:solidFill>
              </a:rPr>
              <a:t>2</a:t>
            </a:r>
            <a:r>
              <a:rPr lang="en-AU" dirty="0" smtClean="0">
                <a:solidFill>
                  <a:schemeClr val="tx1"/>
                </a:solidFill>
              </a:rPr>
              <a:t>, </a:t>
            </a:r>
            <a:r>
              <a:rPr lang="en-AU" dirty="0">
                <a:solidFill>
                  <a:schemeClr val="tx1"/>
                </a:solidFill>
              </a:rPr>
              <a:t>3</a:t>
            </a:r>
            <a:r>
              <a:rPr lang="en-AU" dirty="0" smtClean="0">
                <a:solidFill>
                  <a:schemeClr val="tx1"/>
                </a:solidFill>
              </a:rPr>
              <a:t> and 4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15000"/>
            <a:ext cx="9144000" cy="1143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5117"/>
            <a:ext cx="4623546" cy="1145282"/>
          </a:xfrm>
          <a:prstGeom prst="rect">
            <a:avLst/>
          </a:prstGeom>
        </p:spPr>
      </p:pic>
      <p:sp>
        <p:nvSpPr>
          <p:cNvPr id="6" name="TextBox 5"/>
          <p:cNvSpPr txBox="1"/>
          <p:nvPr/>
        </p:nvSpPr>
        <p:spPr>
          <a:xfrm>
            <a:off x="8028384" y="6347235"/>
            <a:ext cx="936104" cy="369332"/>
          </a:xfrm>
          <a:prstGeom prst="rect">
            <a:avLst/>
          </a:prstGeom>
          <a:noFill/>
          <a:ln>
            <a:noFill/>
          </a:ln>
        </p:spPr>
        <p:txBody>
          <a:bodyPr wrap="square" rtlCol="0">
            <a:spAutoFit/>
          </a:bodyPr>
          <a:lstStyle/>
          <a:p>
            <a:r>
              <a:rPr lang="en-AU" b="1" dirty="0" smtClean="0">
                <a:solidFill>
                  <a:schemeClr val="bg1"/>
                </a:solidFill>
              </a:rPr>
              <a:t>© 2015</a:t>
            </a:r>
            <a:endParaRPr lang="en-AU" b="1" dirty="0">
              <a:solidFill>
                <a:schemeClr val="bg1"/>
              </a:solidFill>
            </a:endParaRPr>
          </a:p>
        </p:txBody>
      </p:sp>
      <p:sp>
        <p:nvSpPr>
          <p:cNvPr id="7" name="TextBox 6"/>
          <p:cNvSpPr txBox="1"/>
          <p:nvPr/>
        </p:nvSpPr>
        <p:spPr>
          <a:xfrm>
            <a:off x="251520" y="6347235"/>
            <a:ext cx="2448272" cy="369332"/>
          </a:xfrm>
          <a:prstGeom prst="rect">
            <a:avLst/>
          </a:prstGeom>
          <a:noFill/>
          <a:ln>
            <a:noFill/>
          </a:ln>
        </p:spPr>
        <p:txBody>
          <a:bodyPr wrap="square" rtlCol="0">
            <a:spAutoFit/>
          </a:bodyPr>
          <a:lstStyle/>
          <a:p>
            <a:r>
              <a:rPr lang="en-AU" b="1" dirty="0" smtClean="0">
                <a:solidFill>
                  <a:schemeClr val="bg1"/>
                </a:solidFill>
              </a:rPr>
              <a:t>www.dlmsolutions.org</a:t>
            </a:r>
            <a:endParaRPr lang="en-AU" b="1" dirty="0">
              <a:solidFill>
                <a:schemeClr val="bg1"/>
              </a:solidFill>
            </a:endParaRPr>
          </a:p>
        </p:txBody>
      </p:sp>
    </p:spTree>
    <p:extLst>
      <p:ext uri="{BB962C8B-B14F-4D97-AF65-F5344CB8AC3E}">
        <p14:creationId xmlns:p14="http://schemas.microsoft.com/office/powerpoint/2010/main" val="19888598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1725</TotalTime>
  <Words>4838</Words>
  <Application>Microsoft Office PowerPoint</Application>
  <PresentationFormat>On-screen Show (4:3)</PresentationFormat>
  <Paragraphs>421</Paragraphs>
  <Slides>41</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Arial Rounded MT Bold</vt:lpstr>
      <vt:lpstr>Calibri</vt:lpstr>
      <vt:lpstr>Wingdings</vt:lpstr>
      <vt:lpstr>Office Theme</vt:lpstr>
      <vt:lpstr>PowerPoint Presentation</vt:lpstr>
      <vt:lpstr>Introduction</vt:lpstr>
      <vt:lpstr>Before we begin…</vt:lpstr>
      <vt:lpstr>Some attitudes that might be new</vt:lpstr>
      <vt:lpstr>So… What’s a disability?</vt:lpstr>
      <vt:lpstr>The legal definition might surprise you</vt:lpstr>
      <vt:lpstr>The Legal Definition cont’d</vt:lpstr>
      <vt:lpstr>The Legal Definition part 3</vt:lpstr>
      <vt:lpstr>Not so idle chatter</vt:lpstr>
      <vt:lpstr>The Disability Standards for Education 2005</vt:lpstr>
      <vt:lpstr>What’s the guts of the Standards?</vt:lpstr>
      <vt:lpstr>The Standards don’t support</vt:lpstr>
      <vt:lpstr>Additional support in the education setting</vt:lpstr>
      <vt:lpstr>How to treat a disability support worker in your classroom</vt:lpstr>
      <vt:lpstr>How to treat a disability support worker in your classroom</vt:lpstr>
      <vt:lpstr>Where you won’t get extra support</vt:lpstr>
      <vt:lpstr>On that happy note…</vt:lpstr>
      <vt:lpstr>Welcome back</vt:lpstr>
      <vt:lpstr>Disability on the physical side</vt:lpstr>
      <vt:lpstr>Disability on the physical side</vt:lpstr>
      <vt:lpstr>Disability on the physical side</vt:lpstr>
      <vt:lpstr>Accommodations / Inclusion</vt:lpstr>
      <vt:lpstr>EEEEEK! I ain’t no expert!   How do I do the best for my students?</vt:lpstr>
      <vt:lpstr>For example?  Tips please</vt:lpstr>
      <vt:lpstr>And… more?</vt:lpstr>
      <vt:lpstr>More still?</vt:lpstr>
      <vt:lpstr>Classroom Management</vt:lpstr>
      <vt:lpstr>a scenario</vt:lpstr>
      <vt:lpstr>Classroom Management</vt:lpstr>
      <vt:lpstr>Classroom Management</vt:lpstr>
      <vt:lpstr>Classroom Management</vt:lpstr>
      <vt:lpstr>a scenario…</vt:lpstr>
      <vt:lpstr>Behaviour Management</vt:lpstr>
      <vt:lpstr>My best advice?</vt:lpstr>
      <vt:lpstr>The schooling sector</vt:lpstr>
      <vt:lpstr>Resource Centres</vt:lpstr>
      <vt:lpstr>People and Events</vt:lpstr>
      <vt:lpstr>Online</vt:lpstr>
      <vt:lpstr>Questions?</vt:lpstr>
      <vt:lpstr>Before you go</vt:lpstr>
      <vt:lpstr>PowerPoint Presentation</vt:lpstr>
    </vt:vector>
  </TitlesOfParts>
  <Company>NONE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Monica Leahy</dc:creator>
  <cp:lastModifiedBy>Monica Leahy</cp:lastModifiedBy>
  <cp:revision>29</cp:revision>
  <dcterms:created xsi:type="dcterms:W3CDTF">2015-05-05T05:16:32Z</dcterms:created>
  <dcterms:modified xsi:type="dcterms:W3CDTF">2015-08-16T06:55:12Z</dcterms:modified>
</cp:coreProperties>
</file>