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9"/>
  </p:notesMasterIdLst>
  <p:sldIdLst>
    <p:sldId id="270" r:id="rId6"/>
    <p:sldId id="273" r:id="rId7"/>
    <p:sldId id="282" r:id="rId8"/>
    <p:sldId id="290" r:id="rId9"/>
    <p:sldId id="291" r:id="rId10"/>
    <p:sldId id="283" r:id="rId11"/>
    <p:sldId id="284" r:id="rId12"/>
    <p:sldId id="285" r:id="rId13"/>
    <p:sldId id="286" r:id="rId14"/>
    <p:sldId id="287" r:id="rId15"/>
    <p:sldId id="288" r:id="rId16"/>
    <p:sldId id="292" r:id="rId17"/>
    <p:sldId id="281" r:id="rId1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1pPr>
    <a:lvl2pPr marL="0" marR="0" indent="8572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2pPr>
    <a:lvl3pPr marL="0" marR="0" indent="17145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3pPr>
    <a:lvl4pPr marL="0" marR="0" indent="25717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4pPr>
    <a:lvl5pPr marL="0" marR="0" indent="34290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5pPr>
    <a:lvl6pPr marL="0" marR="0" indent="42862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6pPr>
    <a:lvl7pPr marL="0" marR="0" indent="51435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7pPr>
    <a:lvl8pPr marL="0" marR="0" indent="60007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8pPr>
    <a:lvl9pPr marL="0" marR="0" indent="68580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398" autoAdjust="0"/>
  </p:normalViewPr>
  <p:slideViewPr>
    <p:cSldViewPr snapToGrid="0" snapToObjects="1">
      <p:cViewPr varScale="1">
        <p:scale>
          <a:sx n="126" d="100"/>
          <a:sy n="126" d="100"/>
        </p:scale>
        <p:origin x="43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47559674"/>
      </p:ext>
    </p:extLst>
  </p:cSld>
  <p:clrMap bg1="lt1" tx1="dk1" bg2="lt2" tx2="dk2" accent1="accent1" accent2="accent2" accent3="accent3" accent4="accent4" accent5="accent5" accent6="accent6" hlink="hlink" folHlink="folHlink"/>
  <p:notesStyle>
    <a:lvl1pPr defTabSz="171450" latinLnBrk="0">
      <a:lnSpc>
        <a:spcPct val="117999"/>
      </a:lnSpc>
      <a:defRPr sz="800">
        <a:latin typeface="Century Gothic"/>
        <a:ea typeface="Century Gothic"/>
        <a:cs typeface="Century Gothic"/>
        <a:sym typeface="Helvetica Neue"/>
      </a:defRPr>
    </a:lvl1pPr>
    <a:lvl2pPr indent="85725" defTabSz="171450" latinLnBrk="0">
      <a:lnSpc>
        <a:spcPct val="117999"/>
      </a:lnSpc>
      <a:defRPr sz="800">
        <a:latin typeface="Helvetica Neue"/>
        <a:ea typeface="Helvetica Neue"/>
        <a:cs typeface="Helvetica Neue"/>
        <a:sym typeface="Helvetica Neue"/>
      </a:defRPr>
    </a:lvl2pPr>
    <a:lvl3pPr indent="171450" defTabSz="171450" latinLnBrk="0">
      <a:lnSpc>
        <a:spcPct val="117999"/>
      </a:lnSpc>
      <a:defRPr sz="800">
        <a:latin typeface="Helvetica Neue"/>
        <a:ea typeface="Helvetica Neue"/>
        <a:cs typeface="Helvetica Neue"/>
        <a:sym typeface="Helvetica Neue"/>
      </a:defRPr>
    </a:lvl3pPr>
    <a:lvl4pPr indent="257175" defTabSz="171450" latinLnBrk="0">
      <a:lnSpc>
        <a:spcPct val="117999"/>
      </a:lnSpc>
      <a:defRPr sz="800">
        <a:latin typeface="Helvetica Neue"/>
        <a:ea typeface="Helvetica Neue"/>
        <a:cs typeface="Helvetica Neue"/>
        <a:sym typeface="Helvetica Neue"/>
      </a:defRPr>
    </a:lvl4pPr>
    <a:lvl5pPr indent="342900" defTabSz="171450" latinLnBrk="0">
      <a:lnSpc>
        <a:spcPct val="117999"/>
      </a:lnSpc>
      <a:defRPr sz="800">
        <a:latin typeface="Helvetica Neue"/>
        <a:ea typeface="Helvetica Neue"/>
        <a:cs typeface="Helvetica Neue"/>
        <a:sym typeface="Helvetica Neue"/>
      </a:defRPr>
    </a:lvl5pPr>
    <a:lvl6pPr indent="428625" defTabSz="171450" latinLnBrk="0">
      <a:lnSpc>
        <a:spcPct val="117999"/>
      </a:lnSpc>
      <a:defRPr sz="800">
        <a:latin typeface="Helvetica Neue"/>
        <a:ea typeface="Helvetica Neue"/>
        <a:cs typeface="Helvetica Neue"/>
        <a:sym typeface="Helvetica Neue"/>
      </a:defRPr>
    </a:lvl6pPr>
    <a:lvl7pPr indent="514350" defTabSz="171450" latinLnBrk="0">
      <a:lnSpc>
        <a:spcPct val="117999"/>
      </a:lnSpc>
      <a:defRPr sz="800">
        <a:latin typeface="Helvetica Neue"/>
        <a:ea typeface="Helvetica Neue"/>
        <a:cs typeface="Helvetica Neue"/>
        <a:sym typeface="Helvetica Neue"/>
      </a:defRPr>
    </a:lvl7pPr>
    <a:lvl8pPr indent="600075" defTabSz="171450" latinLnBrk="0">
      <a:lnSpc>
        <a:spcPct val="117999"/>
      </a:lnSpc>
      <a:defRPr sz="800">
        <a:latin typeface="Helvetica Neue"/>
        <a:ea typeface="Helvetica Neue"/>
        <a:cs typeface="Helvetica Neue"/>
        <a:sym typeface="Helvetica Neue"/>
      </a:defRPr>
    </a:lvl8pPr>
    <a:lvl9pPr indent="685800" defTabSz="171450" latinLnBrk="0">
      <a:lnSpc>
        <a:spcPct val="117999"/>
      </a:lnSpc>
      <a:defRPr sz="8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you could say that if you haven’t recorded something, that there is no proof it happened.  We have all heard about times when meds records weren’t filled out and an individual was dosed twice.  Some people have taken this saying to mean that if they didn’t write it down, they can’t be blamed for something that has gone wrong.  But it is better to have recorded the information according to policy and procedure than rely on circumstantial evidence or someone’s memory  a long time later if an incident goes to court. </a:t>
            </a:r>
            <a:endParaRPr lang="en-AU" dirty="0"/>
          </a:p>
        </p:txBody>
      </p:sp>
    </p:spTree>
    <p:extLst>
      <p:ext uri="{BB962C8B-B14F-4D97-AF65-F5344CB8AC3E}">
        <p14:creationId xmlns:p14="http://schemas.microsoft.com/office/powerpoint/2010/main" val="292256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Eg</a:t>
            </a:r>
            <a:r>
              <a:rPr lang="en-US" dirty="0" smtClean="0"/>
              <a:t>: need for restrictive practice, health support assessment, mandatory notification, risk assessment, information sharing decisions.  </a:t>
            </a:r>
          </a:p>
          <a:p>
            <a:r>
              <a:rPr lang="en-US" dirty="0" smtClean="0"/>
              <a:t>If you don’t keep notes for example, how do you prove the needs of your customer have changed and get their needs met?  How do you prove that the individual, their guardian</a:t>
            </a:r>
            <a:r>
              <a:rPr lang="en-US" baseline="0" dirty="0" smtClean="0"/>
              <a:t> and other relevant others have had input into the customer’s care and support and that plans are relevant to goals they want to meet?</a:t>
            </a:r>
            <a:endParaRPr lang="en-US" dirty="0" smtClean="0"/>
          </a:p>
          <a:p>
            <a:r>
              <a:rPr lang="en-US" dirty="0" smtClean="0"/>
              <a:t>Need</a:t>
            </a:r>
            <a:r>
              <a:rPr lang="en-US" baseline="0" dirty="0" smtClean="0"/>
              <a:t> to understand that the Communication Book is not enough for documenting customer care and decisions made.  BUT… the Communication Book can still be used in court proceedings, so make sure you are mindful of what you write.  What might you need to be mindful about?</a:t>
            </a:r>
            <a:endParaRPr lang="en-AU" dirty="0"/>
          </a:p>
        </p:txBody>
      </p:sp>
    </p:spTree>
    <p:extLst>
      <p:ext uri="{BB962C8B-B14F-4D97-AF65-F5344CB8AC3E}">
        <p14:creationId xmlns:p14="http://schemas.microsoft.com/office/powerpoint/2010/main" val="381399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documentation important in the legal system?  What</a:t>
            </a:r>
            <a:r>
              <a:rPr lang="en-US" baseline="0" dirty="0" smtClean="0"/>
              <a:t> might the consequences be to Cara if documentation is not done correctly?</a:t>
            </a:r>
          </a:p>
          <a:p>
            <a:r>
              <a:rPr lang="en-US" baseline="0" dirty="0" smtClean="0"/>
              <a:t>Why is documentation important to the customer?  To you as a worker???</a:t>
            </a:r>
          </a:p>
          <a:p>
            <a:endParaRPr lang="en-US" baseline="0" dirty="0" smtClean="0"/>
          </a:p>
          <a:p>
            <a:r>
              <a:rPr lang="en-US" baseline="0" dirty="0" smtClean="0"/>
              <a:t>Need to understand that workers can now be held PERSONALLY liable in civil court proceedings or proceedings in industrial courts.</a:t>
            </a:r>
            <a:endParaRPr lang="en-AU" dirty="0"/>
          </a:p>
        </p:txBody>
      </p:sp>
    </p:spTree>
    <p:extLst>
      <p:ext uri="{BB962C8B-B14F-4D97-AF65-F5344CB8AC3E}">
        <p14:creationId xmlns:p14="http://schemas.microsoft.com/office/powerpoint/2010/main" val="192635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6460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3901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emphasis is on quality, not quantity.</a:t>
            </a:r>
            <a:endParaRPr lang="en-AU" dirty="0"/>
          </a:p>
        </p:txBody>
      </p:sp>
    </p:spTree>
    <p:extLst>
      <p:ext uri="{BB962C8B-B14F-4D97-AF65-F5344CB8AC3E}">
        <p14:creationId xmlns:p14="http://schemas.microsoft.com/office/powerpoint/2010/main" val="97408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never include things</a:t>
            </a:r>
            <a:r>
              <a:rPr lang="en-US" baseline="0" dirty="0" smtClean="0"/>
              <a:t> like, “she looked like…”, “I thought…” </a:t>
            </a:r>
            <a:r>
              <a:rPr lang="en-US" baseline="0" dirty="0" err="1" smtClean="0"/>
              <a:t>etc</a:t>
            </a:r>
            <a:endParaRPr lang="en-US" baseline="0" dirty="0" smtClean="0"/>
          </a:p>
          <a:p>
            <a:r>
              <a:rPr lang="en-US" baseline="0" dirty="0" smtClean="0"/>
              <a:t>Sometimes the more you write, the more opportunities there will be to say to something that could cause trouble for you, Cara, or even the customer.</a:t>
            </a:r>
          </a:p>
          <a:p>
            <a:r>
              <a:rPr lang="en-US" baseline="0" dirty="0" smtClean="0"/>
              <a:t>Correct terminology: </a:t>
            </a:r>
            <a:r>
              <a:rPr lang="en-US" baseline="0" dirty="0" err="1" smtClean="0"/>
              <a:t>eg</a:t>
            </a:r>
            <a:r>
              <a:rPr lang="en-US" baseline="0" dirty="0" smtClean="0"/>
              <a:t>: “L was peeing a lot today.” </a:t>
            </a:r>
            <a:r>
              <a:rPr lang="en-US" b="1" i="1" baseline="0" dirty="0" smtClean="0"/>
              <a:t>or </a:t>
            </a:r>
            <a:r>
              <a:rPr lang="en-US" b="0" i="0" baseline="0" dirty="0" smtClean="0"/>
              <a:t> “L was urinating more than usual.”???</a:t>
            </a:r>
            <a:endParaRPr lang="en-AU" b="1" i="1" dirty="0"/>
          </a:p>
        </p:txBody>
      </p:sp>
    </p:spTree>
    <p:extLst>
      <p:ext uri="{BB962C8B-B14F-4D97-AF65-F5344CB8AC3E}">
        <p14:creationId xmlns:p14="http://schemas.microsoft.com/office/powerpoint/2010/main" val="3839626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5" name="Picture 4" descr="CARA0006 Powerpoint 16x9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33413" y="1280823"/>
            <a:ext cx="7877175" cy="857250"/>
          </a:xfrm>
        </p:spPr>
        <p:txBody>
          <a:bodyPr vert="horz"/>
          <a:lstStyle>
            <a:lvl1pPr>
              <a:defRPr>
                <a:solidFill>
                  <a:schemeClr val="tx1">
                    <a:lumMod val="50000"/>
                    <a:lumOff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84229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pic>
        <p:nvPicPr>
          <p:cNvPr id="2" name="Picture 1" descr="CARA0006 Powerpoint 16x9 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174856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Frame">
    <p:spTree>
      <p:nvGrpSpPr>
        <p:cNvPr id="1" name=""/>
        <p:cNvGrpSpPr/>
        <p:nvPr/>
      </p:nvGrpSpPr>
      <p:grpSpPr>
        <a:xfrm>
          <a:off x="0" y="0"/>
          <a:ext cx="0" cy="0"/>
          <a:chOff x="0" y="0"/>
          <a:chExt cx="0" cy="0"/>
        </a:xfrm>
      </p:grpSpPr>
      <p:pic>
        <p:nvPicPr>
          <p:cNvPr id="3" name="Picture 2" descr="CARA0006 Powerpoint 16x9 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5498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pic>
        <p:nvPicPr>
          <p:cNvPr id="10" name="Picture 9" descr="CARA0006 Powerpoint 16x9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357187"/>
            <a:ext cx="7877175"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633413" y="1322388"/>
            <a:ext cx="7877175" cy="2943225"/>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2155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pic>
        <p:nvPicPr>
          <p:cNvPr id="2" name="Picture 1" descr="CARA0006 Powerpoint 16x9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357187"/>
            <a:ext cx="7877175"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3" name="Text Placeholder 13"/>
          <p:cNvSpPr>
            <a:spLocks noGrp="1"/>
          </p:cNvSpPr>
          <p:nvPr>
            <p:ph type="body" sz="quarter" idx="10"/>
          </p:nvPr>
        </p:nvSpPr>
        <p:spPr>
          <a:xfrm>
            <a:off x="633413" y="1322388"/>
            <a:ext cx="7877175" cy="2943225"/>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25155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with image">
    <p:spTree>
      <p:nvGrpSpPr>
        <p:cNvPr id="1" name=""/>
        <p:cNvGrpSpPr/>
        <p:nvPr/>
      </p:nvGrpSpPr>
      <p:grpSpPr>
        <a:xfrm>
          <a:off x="0" y="0"/>
          <a:ext cx="0" cy="0"/>
          <a:chOff x="0" y="0"/>
          <a:chExt cx="0" cy="0"/>
        </a:xfrm>
      </p:grpSpPr>
      <p:sp>
        <p:nvSpPr>
          <p:cNvPr id="5" name="Title 1"/>
          <p:cNvSpPr>
            <a:spLocks noGrp="1"/>
          </p:cNvSpPr>
          <p:nvPr>
            <p:ph type="title"/>
          </p:nvPr>
        </p:nvSpPr>
        <p:spPr>
          <a:xfrm>
            <a:off x="633414" y="357187"/>
            <a:ext cx="5081260"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633414" y="1322388"/>
            <a:ext cx="5081259" cy="3595452"/>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038742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descr="CARA0006 Powerpoint 16x9 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198515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CARA0006 Powerpoint 16x9 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03829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3" name="Picture 2" descr="CARA0006 Powerpoint 16x9 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22094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pic>
        <p:nvPicPr>
          <p:cNvPr id="2" name="Picture 1" descr="CARA0006 Powerpoint 16x9 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024901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pic>
        <p:nvPicPr>
          <p:cNvPr id="3" name="Picture 2" descr="CARA0006 Powerpoint 16x9 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378705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normAutofit/>
          </a:bodyPr>
          <a:lstStyle/>
          <a:p>
            <a:r>
              <a:rPr dirty="0"/>
              <a:t>Title Text</a:t>
            </a:r>
          </a:p>
        </p:txBody>
      </p:sp>
      <p:sp>
        <p:nvSpPr>
          <p:cNvPr id="3" name="Shape 3"/>
          <p:cNvSpPr>
            <a:spLocks noGrp="1"/>
          </p:cNvSpPr>
          <p:nvPr>
            <p:ph type="body" idx="1"/>
          </p:nvPr>
        </p:nvSpPr>
        <p:spPr>
          <a:xfrm>
            <a:off x="633413" y="1214437"/>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chorCtr="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4479851" y="4905375"/>
            <a:ext cx="179536" cy="176972"/>
          </a:xfrm>
          <a:prstGeom prst="rect">
            <a:avLst/>
          </a:prstGeom>
          <a:ln w="12700">
            <a:miter lim="400000"/>
          </a:ln>
        </p:spPr>
        <p:txBody>
          <a:bodyPr wrap="none" lIns="19050" tIns="19050" rIns="19050" bIns="19050">
            <a:spAutoFit/>
          </a:bodyPr>
          <a:lstStyle>
            <a:lvl1pPr>
              <a:defRPr sz="900">
                <a:latin typeface="Century Gothic"/>
                <a:ea typeface="Century Gothic"/>
                <a:cs typeface="Century Gothic"/>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txStyles>
    <p:titleStyle>
      <a:lvl1pPr marL="0" marR="0" indent="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1pPr>
      <a:lvl2pPr marL="47625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2pPr>
      <a:lvl3pPr marL="71437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3pPr>
      <a:lvl4pPr marL="95250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4pPr>
      <a:lvl5pPr marL="11906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002060"/>
                </a:solidFill>
                <a:latin typeface="Arial Rounded MT Bold" panose="020F0704030504030204" pitchFamily="34" charset="0"/>
              </a:rPr>
              <a:t>Documentation</a:t>
            </a:r>
            <a:endParaRPr lang="en-US" sz="5400" b="1" dirty="0">
              <a:solidFill>
                <a:srgbClr val="002060"/>
              </a:solidFill>
              <a:latin typeface="Arial Rounded MT Bold" panose="020F0704030504030204" pitchFamily="34" charset="0"/>
            </a:endParaRPr>
          </a:p>
        </p:txBody>
      </p:sp>
      <p:sp>
        <p:nvSpPr>
          <p:cNvPr id="4" name="TextBox 3"/>
          <p:cNvSpPr txBox="1"/>
          <p:nvPr/>
        </p:nvSpPr>
        <p:spPr>
          <a:xfrm>
            <a:off x="2612571" y="2535673"/>
            <a:ext cx="3918857"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tx1"/>
                </a:solidFill>
                <a:effectLst/>
                <a:uFillTx/>
                <a:latin typeface="Century Gothic" panose="020B0502020202020204" pitchFamily="34" charset="0"/>
                <a:sym typeface="Helvetica Light"/>
              </a:rPr>
              <a:t>Or</a:t>
            </a:r>
            <a:r>
              <a:rPr kumimoji="0" lang="en-US" sz="1800" b="0" i="0" u="none" strike="noStrike" cap="none" spc="0" normalizeH="0" baseline="0" dirty="0" smtClean="0">
                <a:ln>
                  <a:noFill/>
                </a:ln>
                <a:solidFill>
                  <a:schemeClr val="tx1"/>
                </a:solidFill>
                <a:effectLst/>
                <a:uFillTx/>
                <a:latin typeface="Century Gothic" panose="020B0502020202020204" pitchFamily="34" charset="0"/>
                <a:sym typeface="Helvetica Light"/>
              </a:rPr>
              <a:t>… </a:t>
            </a:r>
            <a:r>
              <a:rPr kumimoji="0" lang="en-US" sz="1800" b="0" i="1" u="none" strike="noStrike" cap="none" spc="0" normalizeH="0" baseline="0" dirty="0" smtClean="0">
                <a:ln>
                  <a:noFill/>
                </a:ln>
                <a:solidFill>
                  <a:schemeClr val="tx1"/>
                </a:solidFill>
                <a:effectLst/>
                <a:uFillTx/>
                <a:latin typeface="Century Gothic" panose="020B0502020202020204" pitchFamily="34" charset="0"/>
                <a:sym typeface="Helvetica Light"/>
              </a:rPr>
              <a:t>“if it wasn’t written down, it didn’t really happen”</a:t>
            </a:r>
          </a:p>
          <a:p>
            <a:pPr marL="0" marR="0" indent="0" algn="ctr" defTabSz="825500" rtl="0" fontAlgn="auto" latinLnBrk="0" hangingPunct="0">
              <a:lnSpc>
                <a:spcPct val="100000"/>
              </a:lnSpc>
              <a:spcBef>
                <a:spcPts val="0"/>
              </a:spcBef>
              <a:spcAft>
                <a:spcPts val="0"/>
              </a:spcAft>
              <a:buClrTx/>
              <a:buSzTx/>
              <a:buFontTx/>
              <a:buNone/>
              <a:tabLst/>
            </a:pPr>
            <a:endParaRPr lang="en-US" sz="1800" dirty="0" smtClean="0">
              <a:solidFill>
                <a:schemeClr val="tx1"/>
              </a:solidFill>
              <a:latin typeface="Century Gothic" panose="020B0502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endParaRPr lang="en-US" sz="1800" dirty="0">
              <a:solidFill>
                <a:schemeClr val="tx1"/>
              </a:solidFill>
              <a:latin typeface="Century Gothic" panose="020B0502020202020204" pitchFamily="34" charset="0"/>
            </a:endParaRPr>
          </a:p>
          <a:p>
            <a:pPr marL="0" marR="0" indent="0" algn="ctr" defTabSz="825500" rtl="0" fontAlgn="auto" latinLnBrk="0" hangingPunct="0">
              <a:lnSpc>
                <a:spcPct val="100000"/>
              </a:lnSpc>
              <a:spcBef>
                <a:spcPts val="0"/>
              </a:spcBef>
              <a:spcAft>
                <a:spcPts val="0"/>
              </a:spcAft>
              <a:buClrTx/>
              <a:buSzTx/>
              <a:buFontTx/>
              <a:buNone/>
              <a:tabLst/>
            </a:pPr>
            <a:r>
              <a:rPr lang="en-US" sz="1800" dirty="0" smtClean="0">
                <a:solidFill>
                  <a:schemeClr val="tx1"/>
                </a:solidFill>
                <a:latin typeface="Century Gothic" panose="020B0502020202020204" pitchFamily="34" charset="0"/>
              </a:rPr>
              <a:t>(n</a:t>
            </a:r>
            <a:r>
              <a:rPr lang="en-US" sz="1800" dirty="0" smtClean="0">
                <a:solidFill>
                  <a:schemeClr val="tx1"/>
                </a:solidFill>
                <a:latin typeface="Century Gothic" panose="020B0502020202020204" pitchFamily="34" charset="0"/>
              </a:rPr>
              <a:t>ot </a:t>
            </a:r>
            <a:r>
              <a:rPr lang="en-US" sz="1800" dirty="0" smtClean="0">
                <a:solidFill>
                  <a:schemeClr val="tx1"/>
                </a:solidFill>
                <a:latin typeface="Century Gothic" panose="020B0502020202020204" pitchFamily="34" charset="0"/>
              </a:rPr>
              <a:t>quite</a:t>
            </a:r>
            <a:r>
              <a:rPr lang="en-US" sz="1800" dirty="0" smtClean="0">
                <a:solidFill>
                  <a:schemeClr val="tx1"/>
                </a:solidFill>
                <a:latin typeface="Century Gothic" panose="020B0502020202020204" pitchFamily="34" charset="0"/>
              </a:rPr>
              <a:t>!)</a:t>
            </a:r>
            <a:endParaRPr kumimoji="0" lang="en-AU" sz="1800" b="0" u="none" strike="noStrike" cap="none" spc="0" normalizeH="0" baseline="0" dirty="0">
              <a:ln>
                <a:noFill/>
              </a:ln>
              <a:solidFill>
                <a:schemeClr val="tx1"/>
              </a:solidFill>
              <a:effectLst/>
              <a:uFillTx/>
              <a:latin typeface="Century Gothic" panose="020B0502020202020204" pitchFamily="34" charset="0"/>
              <a:sym typeface="Helvetica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560" y="188831"/>
            <a:ext cx="2298895" cy="1167529"/>
          </a:xfrm>
          <a:prstGeom prst="rect">
            <a:avLst/>
          </a:prstGeom>
        </p:spPr>
      </p:pic>
    </p:spTree>
    <p:extLst>
      <p:ext uri="{BB962C8B-B14F-4D97-AF65-F5344CB8AC3E}">
        <p14:creationId xmlns:p14="http://schemas.microsoft.com/office/powerpoint/2010/main" val="33528664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656273"/>
          </a:xfrm>
        </p:spPr>
        <p:txBody>
          <a:bodyPr/>
          <a:lstStyle/>
          <a:p>
            <a:r>
              <a:rPr lang="en-US" b="1" dirty="0" smtClean="0">
                <a:solidFill>
                  <a:schemeClr val="tx1"/>
                </a:solidFill>
                <a:latin typeface="Arial Rounded MT Bold" panose="020F0704030504030204" pitchFamily="34" charset="0"/>
              </a:rPr>
              <a:t>			</a:t>
            </a:r>
            <a:r>
              <a:rPr lang="en-US" b="1" dirty="0">
                <a:solidFill>
                  <a:schemeClr val="tx1"/>
                </a:solidFill>
                <a:latin typeface="Arial Rounded MT Bold" panose="020F0704030504030204" pitchFamily="34" charset="0"/>
              </a:rPr>
              <a:t> </a:t>
            </a:r>
            <a:r>
              <a:rPr lang="en-US" b="1" dirty="0" smtClean="0">
                <a:solidFill>
                  <a:srgbClr val="002060"/>
                </a:solidFill>
                <a:latin typeface="Arial Rounded MT Bold" panose="020F0704030504030204" pitchFamily="34" charset="0"/>
              </a:rPr>
              <a:t>7 X C</a:t>
            </a:r>
            <a:endParaRPr lang="en-US" b="1"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322388"/>
            <a:ext cx="1782127" cy="3485832"/>
          </a:xfrm>
        </p:spPr>
        <p:txBody>
          <a:bodyPr>
            <a:normAutofit fontScale="92500" lnSpcReduction="20000"/>
          </a:bodyPr>
          <a:lstStyle/>
          <a:p>
            <a:r>
              <a:rPr lang="en-US" dirty="0" smtClean="0">
                <a:solidFill>
                  <a:srgbClr val="7030A0"/>
                </a:solidFill>
                <a:latin typeface="Arial Rounded MT Bold" panose="020F0704030504030204" pitchFamily="34" charset="0"/>
              </a:rPr>
              <a:t>Clear</a:t>
            </a:r>
          </a:p>
          <a:p>
            <a:r>
              <a:rPr lang="en-US" dirty="0" smtClean="0">
                <a:solidFill>
                  <a:srgbClr val="7030A0"/>
                </a:solidFill>
                <a:latin typeface="Arial Rounded MT Bold" panose="020F0704030504030204" pitchFamily="34" charset="0"/>
              </a:rPr>
              <a:t>Concise</a:t>
            </a:r>
          </a:p>
          <a:p>
            <a:r>
              <a:rPr lang="en-US" dirty="0" smtClean="0">
                <a:solidFill>
                  <a:srgbClr val="7030A0"/>
                </a:solidFill>
                <a:latin typeface="Arial Rounded MT Bold" panose="020F0704030504030204" pitchFamily="34" charset="0"/>
              </a:rPr>
              <a:t>Concrete</a:t>
            </a:r>
          </a:p>
          <a:p>
            <a:r>
              <a:rPr lang="en-US" dirty="0" smtClean="0">
                <a:solidFill>
                  <a:srgbClr val="7030A0"/>
                </a:solidFill>
                <a:latin typeface="Arial Rounded MT Bold" panose="020F0704030504030204" pitchFamily="34" charset="0"/>
              </a:rPr>
              <a:t>Correct</a:t>
            </a:r>
          </a:p>
          <a:p>
            <a:r>
              <a:rPr lang="en-US" dirty="0" smtClean="0">
                <a:solidFill>
                  <a:srgbClr val="7030A0"/>
                </a:solidFill>
                <a:latin typeface="Arial Rounded MT Bold" panose="020F0704030504030204" pitchFamily="34" charset="0"/>
              </a:rPr>
              <a:t>Coherent</a:t>
            </a:r>
          </a:p>
          <a:p>
            <a:r>
              <a:rPr lang="en-US" dirty="0" smtClean="0">
                <a:solidFill>
                  <a:srgbClr val="7030A0"/>
                </a:solidFill>
                <a:latin typeface="Arial Rounded MT Bold" panose="020F0704030504030204" pitchFamily="34" charset="0"/>
              </a:rPr>
              <a:t>Complete</a:t>
            </a:r>
          </a:p>
          <a:p>
            <a:r>
              <a:rPr lang="en-US" dirty="0" smtClean="0">
                <a:solidFill>
                  <a:srgbClr val="7030A0"/>
                </a:solidFill>
                <a:latin typeface="Arial Rounded MT Bold" panose="020F0704030504030204" pitchFamily="34" charset="0"/>
              </a:rPr>
              <a:t>Courteous</a:t>
            </a:r>
            <a:endParaRPr lang="en-US" dirty="0">
              <a:solidFill>
                <a:srgbClr val="7030A0"/>
              </a:solidFill>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13" y="149973"/>
            <a:ext cx="972134" cy="1070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407" y="1606580"/>
            <a:ext cx="3520733" cy="3464722"/>
          </a:xfrm>
          <a:prstGeom prst="rect">
            <a:avLst/>
          </a:prstGeom>
        </p:spPr>
      </p:pic>
    </p:spTree>
    <p:extLst>
      <p:ext uri="{BB962C8B-B14F-4D97-AF65-F5344CB8AC3E}">
        <p14:creationId xmlns:p14="http://schemas.microsoft.com/office/powerpoint/2010/main" val="33758468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6739944"/>
              </p:ext>
            </p:extLst>
          </p:nvPr>
        </p:nvGraphicFramePr>
        <p:xfrm>
          <a:off x="535940" y="565150"/>
          <a:ext cx="8265160" cy="3786445"/>
        </p:xfrm>
        <a:graphic>
          <a:graphicData uri="http://schemas.openxmlformats.org/drawingml/2006/table">
            <a:tbl>
              <a:tblPr firstRow="1" firstCol="1" bandRow="1">
                <a:tableStyleId>{5940675A-B579-460E-94D1-54222C63F5DA}</a:tableStyleId>
              </a:tblPr>
              <a:tblGrid>
                <a:gridCol w="1032835">
                  <a:extLst>
                    <a:ext uri="{9D8B030D-6E8A-4147-A177-3AD203B41FA5}">
                      <a16:colId xmlns:a16="http://schemas.microsoft.com/office/drawing/2014/main" val="2187315947"/>
                    </a:ext>
                  </a:extLst>
                </a:gridCol>
                <a:gridCol w="7232325">
                  <a:extLst>
                    <a:ext uri="{9D8B030D-6E8A-4147-A177-3AD203B41FA5}">
                      <a16:colId xmlns:a16="http://schemas.microsoft.com/office/drawing/2014/main" val="980806625"/>
                    </a:ext>
                  </a:extLst>
                </a:gridCol>
              </a:tblGrid>
              <a:tr h="197972">
                <a:tc>
                  <a:txBody>
                    <a:bodyPr/>
                    <a:lstStyle/>
                    <a:p>
                      <a:pPr>
                        <a:lnSpc>
                          <a:spcPct val="107000"/>
                        </a:lnSpc>
                        <a:spcAft>
                          <a:spcPts val="0"/>
                        </a:spcAft>
                      </a:pPr>
                      <a:r>
                        <a:rPr lang="en-US" sz="1100" b="1" dirty="0">
                          <a:solidFill>
                            <a:srgbClr val="7030A0"/>
                          </a:solidFill>
                          <a:effectLst/>
                        </a:rPr>
                        <a:t>Be:</a:t>
                      </a:r>
                      <a:endParaRPr lang="en-AU" sz="1100" b="1" dirty="0">
                        <a:solidFill>
                          <a:srgbClr val="7030A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065164"/>
                  </a:ext>
                </a:extLst>
              </a:tr>
              <a:tr h="373955">
                <a:tc>
                  <a:txBody>
                    <a:bodyPr/>
                    <a:lstStyle/>
                    <a:p>
                      <a:pPr>
                        <a:lnSpc>
                          <a:spcPct val="107000"/>
                        </a:lnSpc>
                        <a:spcAft>
                          <a:spcPts val="0"/>
                        </a:spcAft>
                      </a:pPr>
                      <a:r>
                        <a:rPr lang="en-US" sz="1000" b="1" dirty="0">
                          <a:solidFill>
                            <a:srgbClr val="FF0000"/>
                          </a:solidFill>
                          <a:effectLst/>
                        </a:rPr>
                        <a:t>Clear</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…about your purpose: Why are you writing? What result do you want?</a:t>
                      </a:r>
                      <a:endParaRPr lang="en-AU" sz="1100">
                        <a:effectLst/>
                      </a:endParaRPr>
                    </a:p>
                    <a:p>
                      <a:pPr>
                        <a:lnSpc>
                          <a:spcPct val="107000"/>
                        </a:lnSpc>
                        <a:spcAft>
                          <a:spcPts val="0"/>
                        </a:spcAft>
                      </a:pPr>
                      <a:r>
                        <a:rPr lang="en-US" sz="1000">
                          <a:effectLst/>
                        </a:rPr>
                        <a:t>…about your message. What precisely do you want to say?</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71975"/>
                  </a:ext>
                </a:extLst>
              </a:tr>
              <a:tr h="567998">
                <a:tc>
                  <a:txBody>
                    <a:bodyPr/>
                    <a:lstStyle/>
                    <a:p>
                      <a:pPr>
                        <a:lnSpc>
                          <a:spcPct val="107000"/>
                        </a:lnSpc>
                        <a:spcAft>
                          <a:spcPts val="0"/>
                        </a:spcAft>
                      </a:pPr>
                      <a:r>
                        <a:rPr lang="en-US" sz="1000" b="1" dirty="0">
                          <a:solidFill>
                            <a:srgbClr val="FF0000"/>
                          </a:solidFill>
                          <a:effectLst/>
                        </a:rPr>
                        <a:t>Concise</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Get rid of unnecessary words and information: Find the shortest most direct way to state your message</a:t>
                      </a:r>
                      <a:endParaRPr lang="en-AU" sz="1100">
                        <a:effectLst/>
                      </a:endParaRPr>
                    </a:p>
                    <a:p>
                      <a:pPr>
                        <a:lnSpc>
                          <a:spcPct val="107000"/>
                        </a:lnSpc>
                        <a:spcAft>
                          <a:spcPts val="0"/>
                        </a:spcAft>
                      </a:pPr>
                      <a:r>
                        <a:rPr lang="en-US" sz="1000">
                          <a:effectLst/>
                        </a:rPr>
                        <a:t>Use Plain English: Be straightforward and direct. </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45116"/>
                  </a:ext>
                </a:extLst>
              </a:tr>
              <a:tr h="762040">
                <a:tc>
                  <a:txBody>
                    <a:bodyPr/>
                    <a:lstStyle/>
                    <a:p>
                      <a:pPr>
                        <a:lnSpc>
                          <a:spcPct val="107000"/>
                        </a:lnSpc>
                        <a:spcAft>
                          <a:spcPts val="0"/>
                        </a:spcAft>
                      </a:pPr>
                      <a:r>
                        <a:rPr lang="en-US" sz="1000" b="1" dirty="0">
                          <a:solidFill>
                            <a:srgbClr val="FF0000"/>
                          </a:solidFill>
                          <a:effectLst/>
                        </a:rPr>
                        <a:t>Complete</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Include all necessary information: give enough background to help the reader make sense</a:t>
                      </a:r>
                      <a:endParaRPr lang="en-AU" sz="1100">
                        <a:effectLst/>
                      </a:endParaRPr>
                    </a:p>
                    <a:p>
                      <a:pPr>
                        <a:lnSpc>
                          <a:spcPct val="107000"/>
                        </a:lnSpc>
                        <a:spcAft>
                          <a:spcPts val="0"/>
                        </a:spcAft>
                      </a:pPr>
                      <a:r>
                        <a:rPr lang="en-US" sz="1000">
                          <a:effectLst/>
                        </a:rPr>
                        <a:t>Don’t assume the reader knows: Avoid jargon, initials (unless instructed) or use specialist language and terminology</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481648"/>
                  </a:ext>
                </a:extLst>
              </a:tr>
              <a:tr h="762040">
                <a:tc>
                  <a:txBody>
                    <a:bodyPr/>
                    <a:lstStyle/>
                    <a:p>
                      <a:pPr>
                        <a:lnSpc>
                          <a:spcPct val="107000"/>
                        </a:lnSpc>
                        <a:spcAft>
                          <a:spcPts val="0"/>
                        </a:spcAft>
                      </a:pPr>
                      <a:r>
                        <a:rPr lang="en-US" sz="1000" b="1" dirty="0">
                          <a:solidFill>
                            <a:srgbClr val="FF0000"/>
                          </a:solidFill>
                          <a:effectLst/>
                        </a:rPr>
                        <a:t>Correct</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Get grammar and punctuation right: grammar and punctuation make writing make sense</a:t>
                      </a:r>
                      <a:endParaRPr lang="en-AU" sz="1100">
                        <a:effectLst/>
                      </a:endParaRPr>
                    </a:p>
                    <a:p>
                      <a:pPr>
                        <a:lnSpc>
                          <a:spcPct val="107000"/>
                        </a:lnSpc>
                        <a:spcAft>
                          <a:spcPts val="0"/>
                        </a:spcAft>
                      </a:pPr>
                      <a:r>
                        <a:rPr lang="en-US" sz="1000">
                          <a:effectLst/>
                        </a:rPr>
                        <a:t>Make sure your information is accurate: Just one thing wrong can undermine the credibility of you and Cara</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4068"/>
                  </a:ext>
                </a:extLst>
              </a:tr>
              <a:tr h="373955">
                <a:tc>
                  <a:txBody>
                    <a:bodyPr/>
                    <a:lstStyle/>
                    <a:p>
                      <a:pPr>
                        <a:lnSpc>
                          <a:spcPct val="107000"/>
                        </a:lnSpc>
                        <a:spcAft>
                          <a:spcPts val="0"/>
                        </a:spcAft>
                      </a:pPr>
                      <a:r>
                        <a:rPr lang="en-US" sz="1000" b="1" dirty="0">
                          <a:solidFill>
                            <a:srgbClr val="FF0000"/>
                          </a:solidFill>
                          <a:effectLst/>
                        </a:rPr>
                        <a:t>Concrete</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Give specific information: Detail the 5 W’s</a:t>
                      </a:r>
                      <a:endParaRPr lang="en-AU" sz="1100">
                        <a:effectLst/>
                      </a:endParaRPr>
                    </a:p>
                    <a:p>
                      <a:pPr>
                        <a:lnSpc>
                          <a:spcPct val="107000"/>
                        </a:lnSpc>
                        <a:spcAft>
                          <a:spcPts val="0"/>
                        </a:spcAft>
                      </a:pPr>
                      <a:r>
                        <a:rPr lang="en-US" sz="1000">
                          <a:effectLst/>
                        </a:rPr>
                        <a:t>Avoid abstract or vague language: give examples</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6984422"/>
                  </a:ext>
                </a:extLst>
              </a:tr>
              <a:tr h="374530">
                <a:tc>
                  <a:txBody>
                    <a:bodyPr/>
                    <a:lstStyle/>
                    <a:p>
                      <a:pPr>
                        <a:lnSpc>
                          <a:spcPct val="107000"/>
                        </a:lnSpc>
                        <a:spcAft>
                          <a:spcPts val="0"/>
                        </a:spcAft>
                      </a:pPr>
                      <a:r>
                        <a:rPr lang="en-US" sz="1000" b="1" dirty="0">
                          <a:solidFill>
                            <a:srgbClr val="FF0000"/>
                          </a:solidFill>
                          <a:effectLst/>
                        </a:rPr>
                        <a:t>Coherent</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Organise your ideas logically: Ensure conclusions are supported by evidence</a:t>
                      </a:r>
                      <a:endParaRPr lang="en-AU" sz="1100">
                        <a:effectLst/>
                      </a:endParaRPr>
                    </a:p>
                    <a:p>
                      <a:pPr>
                        <a:lnSpc>
                          <a:spcPct val="107000"/>
                        </a:lnSpc>
                        <a:spcAft>
                          <a:spcPts val="0"/>
                        </a:spcAft>
                      </a:pPr>
                      <a:r>
                        <a:rPr lang="en-US" sz="1000">
                          <a:effectLst/>
                        </a:rPr>
                        <a:t>Use formats and structure: Use clear sequence and easy-to-follow layout</a:t>
                      </a:r>
                      <a:endParaRPr lang="en-AU" sz="110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965762"/>
                  </a:ext>
                </a:extLst>
              </a:tr>
              <a:tr h="373955">
                <a:tc>
                  <a:txBody>
                    <a:bodyPr/>
                    <a:lstStyle/>
                    <a:p>
                      <a:pPr>
                        <a:lnSpc>
                          <a:spcPct val="107000"/>
                        </a:lnSpc>
                        <a:spcAft>
                          <a:spcPts val="0"/>
                        </a:spcAft>
                      </a:pPr>
                      <a:r>
                        <a:rPr lang="en-US" sz="1000" b="1" dirty="0">
                          <a:solidFill>
                            <a:srgbClr val="FF0000"/>
                          </a:solidFill>
                          <a:effectLst/>
                        </a:rPr>
                        <a:t>Courteous </a:t>
                      </a:r>
                      <a:endParaRPr lang="en-AU" sz="1100" b="1" dirty="0">
                        <a:solidFill>
                          <a:srgbClr val="FF0000"/>
                        </a:solidFill>
                        <a:effectLst/>
                        <a:latin typeface="Avant Garde"/>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Put yourself in the reader’s shoes: Who are they? What matters to them?</a:t>
                      </a:r>
                      <a:endParaRPr lang="en-AU" sz="1100" dirty="0">
                        <a:effectLst/>
                      </a:endParaRPr>
                    </a:p>
                    <a:p>
                      <a:pPr>
                        <a:lnSpc>
                          <a:spcPct val="107000"/>
                        </a:lnSpc>
                        <a:spcAft>
                          <a:spcPts val="0"/>
                        </a:spcAft>
                      </a:pPr>
                      <a:r>
                        <a:rPr lang="en-US" sz="1000" dirty="0">
                          <a:effectLst/>
                        </a:rPr>
                        <a:t>Use appropriate tone: How do you want them to think of and respond to you?</a:t>
                      </a:r>
                      <a:endParaRPr lang="en-AU" sz="1100" dirty="0">
                        <a:effectLst/>
                        <a:latin typeface="Avant Garde"/>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92540"/>
                  </a:ext>
                </a:extLst>
              </a:tr>
            </a:tbl>
          </a:graphicData>
        </a:graphic>
      </p:graphicFrame>
    </p:spTree>
    <p:extLst>
      <p:ext uri="{BB962C8B-B14F-4D97-AF65-F5344CB8AC3E}">
        <p14:creationId xmlns:p14="http://schemas.microsoft.com/office/powerpoint/2010/main" val="211667404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33413" y="365760"/>
            <a:ext cx="7877175" cy="3899853"/>
          </a:xfrm>
        </p:spPr>
        <p:txBody>
          <a:bodyPr/>
          <a:lstStyle/>
          <a:p>
            <a:pPr marL="0" indent="0">
              <a:buNone/>
            </a:pPr>
            <a:r>
              <a:rPr lang="en-US" sz="4000" b="1" dirty="0" smtClean="0">
                <a:solidFill>
                  <a:srgbClr val="002060"/>
                </a:solidFill>
                <a:latin typeface="Arial Rounded MT Bold" panose="020F0704030504030204" pitchFamily="34" charset="0"/>
              </a:rPr>
              <a:t>Final notes:</a:t>
            </a:r>
          </a:p>
          <a:p>
            <a:pPr marL="0" indent="0">
              <a:buNone/>
            </a:pPr>
            <a:endParaRPr lang="en-US" sz="2800" b="1" dirty="0" smtClean="0">
              <a:solidFill>
                <a:schemeClr val="tx1"/>
              </a:solidFill>
              <a:latin typeface="Arial Rounded MT Bold" panose="020F0704030504030204" pitchFamily="34" charset="0"/>
            </a:endParaRPr>
          </a:p>
          <a:p>
            <a:r>
              <a:rPr lang="en-US" sz="2400" dirty="0" smtClean="0">
                <a:solidFill>
                  <a:schemeClr val="tx1"/>
                </a:solidFill>
              </a:rPr>
              <a:t>Spelling and grammar are important</a:t>
            </a:r>
          </a:p>
          <a:p>
            <a:r>
              <a:rPr lang="en-US" sz="2400" dirty="0" smtClean="0">
                <a:solidFill>
                  <a:schemeClr val="tx1"/>
                </a:solidFill>
              </a:rPr>
              <a:t>Correct language is very important</a:t>
            </a:r>
          </a:p>
          <a:p>
            <a:r>
              <a:rPr lang="en-US" sz="2400" dirty="0" smtClean="0">
                <a:solidFill>
                  <a:schemeClr val="tx1"/>
                </a:solidFill>
              </a:rPr>
              <a:t>Use the ‘active voice’</a:t>
            </a:r>
            <a:endParaRPr lang="en-US" sz="2400" dirty="0" smtClean="0">
              <a:solidFill>
                <a:schemeClr val="tx1"/>
              </a:solidFill>
            </a:endParaRPr>
          </a:p>
          <a:p>
            <a:endParaRPr lang="en-US" dirty="0"/>
          </a:p>
        </p:txBody>
      </p:sp>
    </p:spTree>
    <p:extLst>
      <p:ext uri="{BB962C8B-B14F-4D97-AF65-F5344CB8AC3E}">
        <p14:creationId xmlns:p14="http://schemas.microsoft.com/office/powerpoint/2010/main" val="17839513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6012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2060"/>
                </a:solidFill>
                <a:latin typeface="Arial Rounded MT Bold" panose="020F0704030504030204" pitchFamily="34" charset="0"/>
              </a:rPr>
              <a:t>What documentation do we work with in Cara?</a:t>
            </a:r>
            <a:endParaRPr lang="en-US" sz="2400" b="1"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322388"/>
            <a:ext cx="7877175" cy="3565871"/>
          </a:xfrm>
        </p:spPr>
        <p:txBody>
          <a:bodyPr>
            <a:normAutofit fontScale="77500" lnSpcReduction="20000"/>
          </a:bodyPr>
          <a:lstStyle/>
          <a:p>
            <a:r>
              <a:rPr lang="en-US" dirty="0" smtClean="0">
                <a:solidFill>
                  <a:schemeClr val="tx1"/>
                </a:solidFill>
              </a:rPr>
              <a:t>Customer files</a:t>
            </a:r>
          </a:p>
          <a:p>
            <a:r>
              <a:rPr lang="en-US" dirty="0" smtClean="0">
                <a:solidFill>
                  <a:schemeClr val="tx1"/>
                </a:solidFill>
              </a:rPr>
              <a:t>Communication </a:t>
            </a:r>
            <a:r>
              <a:rPr lang="en-US" dirty="0" smtClean="0">
                <a:solidFill>
                  <a:schemeClr val="tx1"/>
                </a:solidFill>
              </a:rPr>
              <a:t>book</a:t>
            </a:r>
          </a:p>
          <a:p>
            <a:r>
              <a:rPr lang="en-US" dirty="0" smtClean="0">
                <a:solidFill>
                  <a:schemeClr val="tx1"/>
                </a:solidFill>
              </a:rPr>
              <a:t>Medication charts &amp; records</a:t>
            </a:r>
          </a:p>
          <a:p>
            <a:r>
              <a:rPr lang="en-US" dirty="0" smtClean="0">
                <a:solidFill>
                  <a:schemeClr val="tx1"/>
                </a:solidFill>
              </a:rPr>
              <a:t>Medical documentation (</a:t>
            </a:r>
            <a:r>
              <a:rPr lang="en-US" dirty="0" err="1" smtClean="0">
                <a:solidFill>
                  <a:schemeClr val="tx1"/>
                </a:solidFill>
              </a:rPr>
              <a:t>eg</a:t>
            </a:r>
            <a:r>
              <a:rPr lang="en-US" dirty="0" smtClean="0">
                <a:solidFill>
                  <a:schemeClr val="tx1"/>
                </a:solidFill>
              </a:rPr>
              <a:t>: bowel charts)</a:t>
            </a:r>
          </a:p>
          <a:p>
            <a:r>
              <a:rPr lang="en-US" dirty="0" smtClean="0">
                <a:solidFill>
                  <a:schemeClr val="tx1"/>
                </a:solidFill>
              </a:rPr>
              <a:t>ABC Charts</a:t>
            </a:r>
          </a:p>
          <a:p>
            <a:r>
              <a:rPr lang="en-US" dirty="0" smtClean="0">
                <a:solidFill>
                  <a:schemeClr val="tx1"/>
                </a:solidFill>
              </a:rPr>
              <a:t>Incident reports</a:t>
            </a:r>
          </a:p>
          <a:p>
            <a:r>
              <a:rPr lang="en-US" dirty="0" smtClean="0">
                <a:solidFill>
                  <a:schemeClr val="tx1"/>
                </a:solidFill>
              </a:rPr>
              <a:t>Case notes</a:t>
            </a:r>
          </a:p>
          <a:p>
            <a:pPr>
              <a:buFont typeface="Wingdings" panose="05000000000000000000" pitchFamily="2" charset="2"/>
              <a:buChar char="Ø"/>
            </a:pPr>
            <a:r>
              <a:rPr lang="en-US" b="1" i="1" dirty="0" smtClean="0">
                <a:solidFill>
                  <a:srgbClr val="9933FF"/>
                </a:solidFill>
              </a:rPr>
              <a:t>Think about your work and add to this list</a:t>
            </a:r>
          </a:p>
          <a:p>
            <a:pPr marL="0" indent="0">
              <a:buNone/>
            </a:pPr>
            <a:endParaRPr lang="en-US" dirty="0">
              <a:solidFill>
                <a:schemeClr val="tx1"/>
              </a:solidFill>
            </a:endParaRPr>
          </a:p>
        </p:txBody>
      </p:sp>
    </p:spTree>
    <p:extLst>
      <p:ext uri="{BB962C8B-B14F-4D97-AF65-F5344CB8AC3E}">
        <p14:creationId xmlns:p14="http://schemas.microsoft.com/office/powerpoint/2010/main" val="586926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7839"/>
          </a:xfrm>
        </p:spPr>
        <p:txBody>
          <a:bodyPr>
            <a:normAutofit/>
          </a:bodyPr>
          <a:lstStyle/>
          <a:p>
            <a:r>
              <a:rPr lang="en-US" sz="3200" b="1" dirty="0" smtClean="0">
                <a:solidFill>
                  <a:srgbClr val="002060"/>
                </a:solidFill>
                <a:latin typeface="Arial Rounded MT Bold" panose="020F0704030504030204" pitchFamily="34" charset="0"/>
              </a:rPr>
              <a:t>Why document?</a:t>
            </a:r>
            <a:endParaRPr lang="en-US" sz="3200" b="1" dirty="0">
              <a:solidFill>
                <a:srgbClr val="002060"/>
              </a:solidFill>
              <a:latin typeface="Arial Rounded MT Bold" panose="020F0704030504030204" pitchFamily="34" charset="0"/>
            </a:endParaRPr>
          </a:p>
        </p:txBody>
      </p:sp>
      <p:sp>
        <p:nvSpPr>
          <p:cNvPr id="5" name="Oval 4"/>
          <p:cNvSpPr/>
          <p:nvPr/>
        </p:nvSpPr>
        <p:spPr>
          <a:xfrm>
            <a:off x="2443277" y="1726387"/>
            <a:ext cx="2926080" cy="1997050"/>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3068727" y="2489483"/>
            <a:ext cx="165323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0000"/>
                </a:solidFill>
                <a:effectLst/>
                <a:uFillTx/>
                <a:latin typeface="+mn-lt"/>
                <a:ea typeface="+mn-ea"/>
                <a:cs typeface="+mn-cs"/>
                <a:sym typeface="Helvetica Light"/>
              </a:rPr>
              <a:t>Documentation</a:t>
            </a:r>
            <a:endParaRPr kumimoji="0" lang="en-AU" sz="16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Oval 6"/>
          <p:cNvSpPr/>
          <p:nvPr/>
        </p:nvSpPr>
        <p:spPr>
          <a:xfrm>
            <a:off x="4367173" y="1477670"/>
            <a:ext cx="1345998" cy="863194"/>
          </a:xfrm>
          <a:prstGeom prst="ellipse">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Box 7"/>
          <p:cNvSpPr txBox="1"/>
          <p:nvPr/>
        </p:nvSpPr>
        <p:spPr>
          <a:xfrm>
            <a:off x="4520794" y="1798557"/>
            <a:ext cx="109728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Helvetica Light"/>
              </a:rPr>
              <a:t>Legal System</a:t>
            </a:r>
            <a:endParaRPr kumimoji="0" lang="en-AU" sz="1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Oval 8"/>
          <p:cNvSpPr/>
          <p:nvPr/>
        </p:nvSpPr>
        <p:spPr>
          <a:xfrm>
            <a:off x="4615892" y="2820422"/>
            <a:ext cx="1477670" cy="975185"/>
          </a:xfrm>
          <a:prstGeom prst="ellipse">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TextBox 9"/>
          <p:cNvSpPr txBox="1"/>
          <p:nvPr/>
        </p:nvSpPr>
        <p:spPr>
          <a:xfrm>
            <a:off x="4820717" y="3075324"/>
            <a:ext cx="108996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err="1" smtClean="0">
                <a:ln>
                  <a:noFill/>
                </a:ln>
                <a:solidFill>
                  <a:srgbClr val="000000"/>
                </a:solidFill>
                <a:effectLst/>
                <a:uFillTx/>
                <a:latin typeface="+mn-lt"/>
                <a:ea typeface="+mn-ea"/>
                <a:cs typeface="+mn-cs"/>
                <a:sym typeface="Helvetica Light"/>
              </a:rPr>
              <a:t>Organisation</a:t>
            </a:r>
            <a:r>
              <a:rPr kumimoji="0" lang="en-US" sz="1200" b="1" i="0" u="none" strike="noStrike" cap="none" spc="0" normalizeH="0" baseline="0" dirty="0" smtClean="0">
                <a:ln>
                  <a:noFill/>
                </a:ln>
                <a:solidFill>
                  <a:srgbClr val="000000"/>
                </a:solidFill>
                <a:effectLst/>
                <a:uFillTx/>
                <a:latin typeface="+mn-lt"/>
                <a:ea typeface="+mn-ea"/>
                <a:cs typeface="+mn-cs"/>
                <a:sym typeface="Helvetica Light"/>
              </a:rPr>
              <a:t> (Cara)</a:t>
            </a:r>
            <a:endParaRPr kumimoji="0" lang="en-AU" sz="1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11" name="Oval 10"/>
          <p:cNvSpPr/>
          <p:nvPr/>
        </p:nvSpPr>
        <p:spPr>
          <a:xfrm>
            <a:off x="1774585" y="1554119"/>
            <a:ext cx="1349006" cy="935364"/>
          </a:xfrm>
          <a:prstGeom prst="ellipse">
            <a:avLst/>
          </a:prstGeom>
          <a:solidFill>
            <a:schemeClr val="accent4">
              <a:lumMod val="60000"/>
              <a:lumOff val="4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p:cNvSpPr txBox="1"/>
          <p:nvPr/>
        </p:nvSpPr>
        <p:spPr>
          <a:xfrm>
            <a:off x="2040941" y="1872866"/>
            <a:ext cx="89976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Helvetica Light"/>
              </a:rPr>
              <a:t>Customer</a:t>
            </a:r>
            <a:endParaRPr kumimoji="0" lang="en-AU" sz="1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13" name="Oval 12"/>
          <p:cNvSpPr/>
          <p:nvPr/>
        </p:nvSpPr>
        <p:spPr>
          <a:xfrm>
            <a:off x="1982421" y="3115840"/>
            <a:ext cx="1397202" cy="834368"/>
          </a:xfrm>
          <a:prstGeom prst="ellipse">
            <a:avLst/>
          </a:prstGeom>
          <a:solidFill>
            <a:schemeClr val="accent3">
              <a:lumMod val="40000"/>
              <a:lumOff val="6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Box 13"/>
          <p:cNvSpPr txBox="1"/>
          <p:nvPr/>
        </p:nvSpPr>
        <p:spPr>
          <a:xfrm>
            <a:off x="2194560" y="3371325"/>
            <a:ext cx="1024128" cy="28725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Helvetica Light"/>
              </a:rPr>
              <a:t>Worker</a:t>
            </a:r>
            <a:endParaRPr kumimoji="0" lang="en-AU" sz="12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09789077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7839"/>
          </a:xfrm>
        </p:spPr>
        <p:txBody>
          <a:bodyPr>
            <a:normAutofit/>
          </a:bodyPr>
          <a:lstStyle/>
          <a:p>
            <a:r>
              <a:rPr lang="en-US" sz="3200" b="1" dirty="0" smtClean="0">
                <a:solidFill>
                  <a:srgbClr val="002060"/>
                </a:solidFill>
                <a:latin typeface="Arial Rounded MT Bold" panose="020F0704030504030204" pitchFamily="34" charset="0"/>
              </a:rPr>
              <a:t>Why document?</a:t>
            </a:r>
            <a:endParaRPr lang="en-US" sz="3200" b="1" dirty="0">
              <a:solidFill>
                <a:srgbClr val="002060"/>
              </a:solidFill>
              <a:latin typeface="Arial Rounded MT Bold" panose="020F0704030504030204" pitchFamily="34" charset="0"/>
            </a:endParaRPr>
          </a:p>
        </p:txBody>
      </p:sp>
      <p:sp>
        <p:nvSpPr>
          <p:cNvPr id="3" name="TextBox 2"/>
          <p:cNvSpPr txBox="1"/>
          <p:nvPr/>
        </p:nvSpPr>
        <p:spPr>
          <a:xfrm>
            <a:off x="570585" y="1457412"/>
            <a:ext cx="7629753"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Ensures continuity between staff and that customers</a:t>
            </a:r>
            <a:r>
              <a:rPr kumimoji="0" lang="en-US" sz="2000" b="0" i="0" u="none" strike="noStrike" cap="none" spc="0" normalizeH="0" dirty="0" smtClean="0">
                <a:ln>
                  <a:noFill/>
                </a:ln>
                <a:solidFill>
                  <a:srgbClr val="000000"/>
                </a:solidFill>
                <a:effectLst/>
                <a:uFillTx/>
                <a:latin typeface="+mn-lt"/>
                <a:ea typeface="+mn-ea"/>
                <a:cs typeface="+mn-cs"/>
                <a:sym typeface="Helvetica Light"/>
              </a:rPr>
              <a:t> receive the same standard of care and care practices no matter who is on duty</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Assists with the preparation of reports</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smtClean="0"/>
              <a:t>Provides justification for action</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Assists</a:t>
            </a:r>
            <a:r>
              <a:rPr kumimoji="0" lang="en-US" sz="2000" b="0" i="0" u="none" strike="noStrike" cap="none" spc="0" normalizeH="0" dirty="0" smtClean="0">
                <a:ln>
                  <a:noFill/>
                </a:ln>
                <a:solidFill>
                  <a:srgbClr val="000000"/>
                </a:solidFill>
                <a:effectLst/>
                <a:uFillTx/>
                <a:latin typeface="+mn-lt"/>
                <a:ea typeface="+mn-ea"/>
                <a:cs typeface="+mn-cs"/>
                <a:sym typeface="Helvetica Light"/>
              </a:rPr>
              <a:t> in supervision</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baseline="0" dirty="0" smtClean="0"/>
              <a:t>Assists</a:t>
            </a:r>
            <a:r>
              <a:rPr lang="en-US" sz="2000" dirty="0" smtClean="0"/>
              <a:t> in sound decision making and formulation of plans</a:t>
            </a:r>
            <a:endParaRPr kumimoji="0" lang="en-AU" sz="20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4" name="Picture 3"/>
          <p:cNvPicPr>
            <a:picLocks noChangeAspect="1"/>
          </p:cNvPicPr>
          <p:nvPr/>
        </p:nvPicPr>
        <p:blipFill>
          <a:blip r:embed="rId3"/>
          <a:stretch>
            <a:fillRect/>
          </a:stretch>
        </p:blipFill>
        <p:spPr>
          <a:xfrm>
            <a:off x="207750" y="3714440"/>
            <a:ext cx="1270529" cy="1270529"/>
          </a:xfrm>
          <a:prstGeom prst="rect">
            <a:avLst/>
          </a:prstGeom>
        </p:spPr>
      </p:pic>
    </p:spTree>
    <p:extLst>
      <p:ext uri="{BB962C8B-B14F-4D97-AF65-F5344CB8AC3E}">
        <p14:creationId xmlns:p14="http://schemas.microsoft.com/office/powerpoint/2010/main" val="6774563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7839"/>
          </a:xfrm>
        </p:spPr>
        <p:txBody>
          <a:bodyPr>
            <a:normAutofit/>
          </a:bodyPr>
          <a:lstStyle/>
          <a:p>
            <a:r>
              <a:rPr lang="en-US" sz="3200" b="1" dirty="0" smtClean="0">
                <a:solidFill>
                  <a:srgbClr val="002060"/>
                </a:solidFill>
                <a:latin typeface="Arial Rounded MT Bold" panose="020F0704030504030204" pitchFamily="34" charset="0"/>
              </a:rPr>
              <a:t>Why document?</a:t>
            </a:r>
            <a:endParaRPr lang="en-US" sz="3200" b="1" dirty="0">
              <a:solidFill>
                <a:srgbClr val="002060"/>
              </a:solidFill>
              <a:latin typeface="Arial Rounded MT Bold" panose="020F0704030504030204" pitchFamily="34" charset="0"/>
            </a:endParaRPr>
          </a:p>
        </p:txBody>
      </p:sp>
      <p:sp>
        <p:nvSpPr>
          <p:cNvPr id="3" name="TextBox 2"/>
          <p:cNvSpPr txBox="1"/>
          <p:nvPr/>
        </p:nvSpPr>
        <p:spPr>
          <a:xfrm>
            <a:off x="570585" y="1030873"/>
            <a:ext cx="7629753"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1" u="none" strike="noStrike" cap="none" spc="0" normalizeH="0" baseline="0" dirty="0" smtClean="0">
                <a:ln>
                  <a:noFill/>
                </a:ln>
                <a:solidFill>
                  <a:srgbClr val="000000"/>
                </a:solidFill>
                <a:effectLst/>
                <a:uFillTx/>
                <a:latin typeface="+mn-lt"/>
                <a:ea typeface="+mn-ea"/>
                <a:cs typeface="+mn-cs"/>
                <a:sym typeface="Helvetica Light"/>
              </a:rPr>
              <a:t>“an inadequate record is not only evidence of negligence,</a:t>
            </a:r>
            <a:r>
              <a:rPr kumimoji="0" lang="en-US" sz="2000" b="0" i="1" u="none" strike="noStrike" cap="none" spc="0" normalizeH="0" dirty="0" smtClean="0">
                <a:ln>
                  <a:noFill/>
                </a:ln>
                <a:solidFill>
                  <a:srgbClr val="000000"/>
                </a:solidFill>
                <a:effectLst/>
                <a:uFillTx/>
                <a:latin typeface="+mn-lt"/>
                <a:ea typeface="+mn-ea"/>
                <a:cs typeface="+mn-cs"/>
                <a:sym typeface="Helvetica Light"/>
              </a:rPr>
              <a:t> it is an example of it.”</a:t>
            </a:r>
          </a:p>
          <a:p>
            <a:pPr marR="0" algn="l" defTabSz="825500" rtl="0" fontAlgn="auto" latinLnBrk="0" hangingPunct="0">
              <a:lnSpc>
                <a:spcPct val="100000"/>
              </a:lnSpc>
              <a:spcBef>
                <a:spcPts val="0"/>
              </a:spcBef>
              <a:spcAft>
                <a:spcPts val="0"/>
              </a:spcAft>
              <a:buClrTx/>
              <a:buSzTx/>
              <a:tabLst/>
            </a:pPr>
            <a:endParaRPr kumimoji="0" lang="en-US" sz="2000" b="0" i="1" u="none" strike="noStrike" cap="none" spc="0" normalizeH="0" dirty="0" smtClean="0">
              <a:ln>
                <a:noFill/>
              </a:ln>
              <a:solidFill>
                <a:srgbClr val="000000"/>
              </a:solidFill>
              <a:effectLst/>
              <a:uFillTx/>
              <a:latin typeface="+mn-lt"/>
              <a:ea typeface="+mn-ea"/>
              <a:cs typeface="+mn-cs"/>
              <a:sym typeface="Helvetica Light"/>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Improves practice – the quality of</a:t>
            </a:r>
            <a:r>
              <a:rPr kumimoji="0" lang="en-US" sz="2000" b="0" i="0" u="none" strike="noStrike" cap="none" spc="0" normalizeH="0" dirty="0" smtClean="0">
                <a:ln>
                  <a:noFill/>
                </a:ln>
                <a:solidFill>
                  <a:srgbClr val="000000"/>
                </a:solidFill>
                <a:effectLst/>
                <a:uFillTx/>
                <a:latin typeface="+mn-lt"/>
                <a:ea typeface="+mn-ea"/>
                <a:cs typeface="+mn-cs"/>
                <a:sym typeface="Helvetica Light"/>
              </a:rPr>
              <a:t> the support we provide</a:t>
            </a:r>
          </a:p>
          <a:p>
            <a:pPr marR="0" algn="l" defTabSz="825500" rtl="0" fontAlgn="auto" latinLnBrk="0" hangingPunct="0">
              <a:lnSpc>
                <a:spcPct val="100000"/>
              </a:lnSpc>
              <a:spcBef>
                <a:spcPts val="0"/>
              </a:spcBef>
              <a:spcAft>
                <a:spcPts val="0"/>
              </a:spcAft>
              <a:buClrTx/>
              <a:buSzTx/>
              <a:tabLst/>
            </a:pPr>
            <a:endParaRPr kumimoji="0" lang="en-US" sz="2000" b="0" i="0" u="none" strike="noStrike" cap="none" spc="0" normalizeH="0" dirty="0" smtClean="0">
              <a:ln>
                <a:noFill/>
              </a:ln>
              <a:solidFill>
                <a:srgbClr val="000000"/>
              </a:solidFill>
              <a:effectLst/>
              <a:uFillTx/>
              <a:latin typeface="+mn-lt"/>
              <a:ea typeface="+mn-ea"/>
              <a:cs typeface="+mn-cs"/>
              <a:sym typeface="Helvetica Light"/>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baseline="0" dirty="0" smtClean="0"/>
              <a:t>Makes</a:t>
            </a:r>
            <a:r>
              <a:rPr lang="en-US" sz="2000" dirty="0" smtClean="0"/>
              <a:t> us accountable.</a:t>
            </a:r>
          </a:p>
          <a:p>
            <a:pPr marR="0" algn="l" defTabSz="825500" rtl="0" fontAlgn="auto" latinLnBrk="0" hangingPunct="0">
              <a:lnSpc>
                <a:spcPct val="100000"/>
              </a:lnSpc>
              <a:spcBef>
                <a:spcPts val="0"/>
              </a:spcBef>
              <a:spcAft>
                <a:spcPts val="0"/>
              </a:spcAft>
              <a:buClrTx/>
              <a:buSzTx/>
              <a:tabLst/>
            </a:pPr>
            <a:endParaRPr lang="en-US" sz="2000" dirty="0" smtClean="0"/>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Shows</a:t>
            </a:r>
            <a:r>
              <a:rPr kumimoji="0" lang="en-US" sz="2000" b="0" i="0" u="none" strike="noStrike" cap="none" spc="0" normalizeH="0" dirty="0" smtClean="0">
                <a:ln>
                  <a:noFill/>
                </a:ln>
                <a:solidFill>
                  <a:srgbClr val="000000"/>
                </a:solidFill>
                <a:effectLst/>
                <a:uFillTx/>
                <a:latin typeface="+mn-lt"/>
                <a:ea typeface="+mn-ea"/>
                <a:cs typeface="+mn-cs"/>
                <a:sym typeface="Helvetica Light"/>
              </a:rPr>
              <a:t> </a:t>
            </a:r>
          </a:p>
          <a:p>
            <a:pPr marL="715963" lvl="3" indent="-342900" algn="l" defTabSz="825500">
              <a:buFont typeface="Wingdings" panose="05000000000000000000" pitchFamily="2" charset="2"/>
              <a:buChar char="Ø"/>
            </a:pPr>
            <a:r>
              <a:rPr kumimoji="0" lang="en-US" sz="2000" b="0" i="0" u="none" strike="noStrike" cap="none" spc="0" normalizeH="0" dirty="0" smtClean="0">
                <a:ln>
                  <a:noFill/>
                </a:ln>
                <a:solidFill>
                  <a:srgbClr val="000000"/>
                </a:solidFill>
                <a:effectLst/>
                <a:uFillTx/>
                <a:latin typeface="+mn-lt"/>
                <a:ea typeface="+mn-ea"/>
                <a:cs typeface="+mn-cs"/>
                <a:sym typeface="Helvetica Light"/>
              </a:rPr>
              <a:t>when ethical guidelines have been followed; </a:t>
            </a:r>
          </a:p>
          <a:p>
            <a:pPr marL="715963" lvl="3" indent="-342900" algn="l" defTabSz="825500">
              <a:buFont typeface="Wingdings" panose="05000000000000000000" pitchFamily="2" charset="2"/>
              <a:buChar char="Ø"/>
            </a:pPr>
            <a:r>
              <a:rPr kumimoji="0" lang="en-US" sz="2000" b="0" i="0" u="none" strike="noStrike" cap="none" spc="0" normalizeH="0" dirty="0" smtClean="0">
                <a:ln>
                  <a:noFill/>
                </a:ln>
                <a:solidFill>
                  <a:srgbClr val="000000"/>
                </a:solidFill>
                <a:effectLst/>
                <a:uFillTx/>
                <a:latin typeface="+mn-lt"/>
                <a:ea typeface="+mn-ea"/>
                <a:cs typeface="+mn-cs"/>
                <a:sym typeface="Helvetica Light"/>
              </a:rPr>
              <a:t>what customers have said has been followed; </a:t>
            </a:r>
          </a:p>
          <a:p>
            <a:pPr marL="715963" lvl="3" indent="-342900" algn="l" defTabSz="825500">
              <a:buFont typeface="Wingdings" panose="05000000000000000000" pitchFamily="2" charset="2"/>
              <a:buChar char="Ø"/>
            </a:pPr>
            <a:r>
              <a:rPr lang="en-US" sz="2000" baseline="0" dirty="0" smtClean="0"/>
              <a:t>That we have explained our work honestly – and received informed consent to proceed</a:t>
            </a:r>
            <a:endParaRPr kumimoji="0" lang="en-AU" sz="20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450" y="3190875"/>
            <a:ext cx="1284784" cy="1122045"/>
          </a:xfrm>
          <a:prstGeom prst="rect">
            <a:avLst/>
          </a:prstGeom>
        </p:spPr>
      </p:pic>
    </p:spTree>
    <p:extLst>
      <p:ext uri="{BB962C8B-B14F-4D97-AF65-F5344CB8AC3E}">
        <p14:creationId xmlns:p14="http://schemas.microsoft.com/office/powerpoint/2010/main" val="30335142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0963"/>
          </a:xfrm>
        </p:spPr>
        <p:txBody>
          <a:bodyPr>
            <a:normAutofit/>
          </a:bodyPr>
          <a:lstStyle/>
          <a:p>
            <a:r>
              <a:rPr lang="en-US" sz="3200" b="1" dirty="0" smtClean="0">
                <a:solidFill>
                  <a:srgbClr val="002060"/>
                </a:solidFill>
                <a:latin typeface="Arial Rounded MT Bold" panose="020F0704030504030204" pitchFamily="34" charset="0"/>
              </a:rPr>
              <a:t>Good documentation</a:t>
            </a:r>
            <a:endParaRPr lang="en-US" sz="3200" b="1"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003778"/>
            <a:ext cx="7877175" cy="3334466"/>
          </a:xfrm>
        </p:spPr>
        <p:txBody>
          <a:bodyPr>
            <a:normAutofit/>
          </a:bodyPr>
          <a:lstStyle/>
          <a:p>
            <a:pPr lvl="0"/>
            <a:r>
              <a:rPr lang="en-US" dirty="0">
                <a:solidFill>
                  <a:schemeClr val="tx1"/>
                </a:solidFill>
              </a:rPr>
              <a:t>Needs to be completed according to Cara policy and </a:t>
            </a:r>
            <a:r>
              <a:rPr lang="en-US" dirty="0" smtClean="0">
                <a:solidFill>
                  <a:schemeClr val="tx1"/>
                </a:solidFill>
              </a:rPr>
              <a:t>procedures</a:t>
            </a:r>
          </a:p>
          <a:p>
            <a:pPr lvl="1"/>
            <a:r>
              <a:rPr lang="en-US" dirty="0" smtClean="0">
                <a:solidFill>
                  <a:schemeClr val="tx1"/>
                </a:solidFill>
              </a:rPr>
              <a:t>Uses templates provided by Cara</a:t>
            </a:r>
            <a:endParaRPr lang="en-US" dirty="0" smtClean="0">
              <a:solidFill>
                <a:schemeClr val="tx1"/>
              </a:solidFill>
            </a:endParaRPr>
          </a:p>
          <a:p>
            <a:pPr lvl="1"/>
            <a:r>
              <a:rPr lang="en-US" dirty="0" smtClean="0">
                <a:solidFill>
                  <a:schemeClr val="tx1"/>
                </a:solidFill>
              </a:rPr>
              <a:t>Says nothing you wouldn’t want the customer to read</a:t>
            </a:r>
            <a:endParaRPr lang="en-US" dirty="0" smtClean="0">
              <a:solidFill>
                <a:schemeClr val="tx1"/>
              </a:solidFill>
            </a:endParaRPr>
          </a:p>
          <a:p>
            <a:pPr lvl="1"/>
            <a:r>
              <a:rPr lang="en-US" dirty="0" smtClean="0">
                <a:solidFill>
                  <a:schemeClr val="tx1"/>
                </a:solidFill>
              </a:rPr>
              <a:t>Is factual</a:t>
            </a:r>
            <a:endParaRPr lang="en-AU" dirty="0">
              <a:solidFill>
                <a:schemeClr val="tx1"/>
              </a:solidFill>
            </a:endParaRPr>
          </a:p>
          <a:p>
            <a:pPr lvl="0"/>
            <a:r>
              <a:rPr lang="en-US" dirty="0">
                <a:solidFill>
                  <a:schemeClr val="tx1"/>
                </a:solidFill>
              </a:rPr>
              <a:t>Needs to be completed as soon as possible, especially if there has been a change, an event or an incident</a:t>
            </a:r>
            <a:endParaRPr lang="en-AU" dirty="0">
              <a:solidFill>
                <a:schemeClr val="tx1"/>
              </a:solidFill>
            </a:endParaRPr>
          </a:p>
          <a:p>
            <a:endParaRPr lang="en-US" dirty="0"/>
          </a:p>
        </p:txBody>
      </p:sp>
    </p:spTree>
    <p:extLst>
      <p:ext uri="{BB962C8B-B14F-4D97-AF65-F5344CB8AC3E}">
        <p14:creationId xmlns:p14="http://schemas.microsoft.com/office/powerpoint/2010/main" val="331342196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0963"/>
          </a:xfrm>
        </p:spPr>
        <p:txBody>
          <a:bodyPr>
            <a:normAutofit/>
          </a:bodyPr>
          <a:lstStyle/>
          <a:p>
            <a:r>
              <a:rPr lang="en-US" sz="3200" b="1" dirty="0" smtClean="0">
                <a:solidFill>
                  <a:srgbClr val="002060"/>
                </a:solidFill>
                <a:latin typeface="Arial Rounded MT Bold" panose="020F0704030504030204" pitchFamily="34" charset="0"/>
              </a:rPr>
              <a:t>Good documentation should…</a:t>
            </a:r>
            <a:endParaRPr lang="en-US" sz="3200" b="1"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395378"/>
            <a:ext cx="7877175" cy="3289336"/>
          </a:xfrm>
        </p:spPr>
        <p:txBody>
          <a:bodyPr/>
          <a:lstStyle/>
          <a:p>
            <a:pPr lvl="1"/>
            <a:r>
              <a:rPr lang="en-US" b="1" dirty="0">
                <a:solidFill>
                  <a:srgbClr val="0070C0"/>
                </a:solidFill>
              </a:rPr>
              <a:t>Be </a:t>
            </a:r>
            <a:r>
              <a:rPr lang="en-US" b="1" dirty="0" smtClean="0">
                <a:solidFill>
                  <a:srgbClr val="0070C0"/>
                </a:solidFill>
              </a:rPr>
              <a:t>objective</a:t>
            </a:r>
            <a:r>
              <a:rPr lang="en-US" dirty="0" smtClean="0">
                <a:solidFill>
                  <a:schemeClr val="tx1"/>
                </a:solidFill>
              </a:rPr>
              <a:t>: not </a:t>
            </a:r>
            <a:r>
              <a:rPr lang="en-US" dirty="0">
                <a:solidFill>
                  <a:schemeClr val="tx1"/>
                </a:solidFill>
              </a:rPr>
              <a:t>include </a:t>
            </a:r>
            <a:r>
              <a:rPr lang="en-US" dirty="0" smtClean="0">
                <a:solidFill>
                  <a:schemeClr val="tx1"/>
                </a:solidFill>
              </a:rPr>
              <a:t>opinion</a:t>
            </a:r>
          </a:p>
          <a:p>
            <a:pPr lvl="1"/>
            <a:r>
              <a:rPr lang="en-US" b="1" dirty="0" smtClean="0">
                <a:solidFill>
                  <a:srgbClr val="0070C0"/>
                </a:solidFill>
              </a:rPr>
              <a:t>Be concise</a:t>
            </a:r>
            <a:r>
              <a:rPr lang="en-US" dirty="0" smtClean="0">
                <a:solidFill>
                  <a:schemeClr val="tx1"/>
                </a:solidFill>
              </a:rPr>
              <a:t>: as short as possible to convey the information needed</a:t>
            </a:r>
            <a:endParaRPr lang="en-AU" sz="2400" dirty="0">
              <a:solidFill>
                <a:schemeClr val="tx1"/>
              </a:solidFill>
            </a:endParaRPr>
          </a:p>
          <a:p>
            <a:pPr lvl="1"/>
            <a:r>
              <a:rPr lang="en-US" b="1" dirty="0">
                <a:solidFill>
                  <a:srgbClr val="0070C0"/>
                </a:solidFill>
              </a:rPr>
              <a:t>Use appropriate </a:t>
            </a:r>
            <a:r>
              <a:rPr lang="en-US" b="1" dirty="0" smtClean="0">
                <a:solidFill>
                  <a:srgbClr val="0070C0"/>
                </a:solidFill>
              </a:rPr>
              <a:t>language</a:t>
            </a:r>
            <a:r>
              <a:rPr lang="en-US" dirty="0" smtClean="0">
                <a:solidFill>
                  <a:schemeClr val="tx1"/>
                </a:solidFill>
              </a:rPr>
              <a:t>: Person first, no slang, correct terminology</a:t>
            </a:r>
            <a:endParaRPr lang="en-AU" sz="2400" dirty="0">
              <a:solidFill>
                <a:schemeClr val="tx1"/>
              </a:solidFill>
            </a:endParaRPr>
          </a:p>
          <a:p>
            <a:pPr lvl="1"/>
            <a:r>
              <a:rPr lang="en-US" b="1" dirty="0">
                <a:solidFill>
                  <a:srgbClr val="0070C0"/>
                </a:solidFill>
              </a:rPr>
              <a:t>Include only necessary information</a:t>
            </a:r>
            <a:endParaRPr lang="en-AU" sz="2400" b="1" dirty="0">
              <a:solidFill>
                <a:srgbClr val="0070C0"/>
              </a:solidFill>
            </a:endParaRPr>
          </a:p>
        </p:txBody>
      </p:sp>
    </p:spTree>
    <p:extLst>
      <p:ext uri="{BB962C8B-B14F-4D97-AF65-F5344CB8AC3E}">
        <p14:creationId xmlns:p14="http://schemas.microsoft.com/office/powerpoint/2010/main" val="8257661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36587"/>
          </a:xfrm>
        </p:spPr>
        <p:txBody>
          <a:bodyPr>
            <a:normAutofit/>
          </a:bodyPr>
          <a:lstStyle/>
          <a:p>
            <a:r>
              <a:rPr lang="en-US" sz="2800" b="1" dirty="0" smtClean="0">
                <a:solidFill>
                  <a:srgbClr val="002060"/>
                </a:solidFill>
                <a:latin typeface="Arial Rounded MT Bold" panose="020F0704030504030204" pitchFamily="34" charset="0"/>
              </a:rPr>
              <a:t>When completing documentation for Cara</a:t>
            </a:r>
            <a:endParaRPr lang="en-US" sz="2800" b="1"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003778"/>
            <a:ext cx="7877175" cy="3261836"/>
          </a:xfrm>
        </p:spPr>
        <p:txBody>
          <a:bodyPr>
            <a:normAutofit fontScale="70000" lnSpcReduction="20000"/>
          </a:bodyPr>
          <a:lstStyle/>
          <a:p>
            <a:pPr lvl="1"/>
            <a:r>
              <a:rPr lang="en-US" dirty="0" smtClean="0">
                <a:solidFill>
                  <a:schemeClr val="tx1"/>
                </a:solidFill>
              </a:rPr>
              <a:t>Only use </a:t>
            </a:r>
            <a:r>
              <a:rPr lang="en-US" b="1" dirty="0" smtClean="0">
                <a:solidFill>
                  <a:schemeClr val="tx1"/>
                </a:solidFill>
              </a:rPr>
              <a:t>black</a:t>
            </a:r>
            <a:r>
              <a:rPr lang="en-US" dirty="0" smtClean="0">
                <a:solidFill>
                  <a:schemeClr val="tx1"/>
                </a:solidFill>
              </a:rPr>
              <a:t> ink</a:t>
            </a:r>
          </a:p>
          <a:p>
            <a:pPr lvl="1"/>
            <a:r>
              <a:rPr lang="en-US" dirty="0" smtClean="0">
                <a:solidFill>
                  <a:schemeClr val="tx1"/>
                </a:solidFill>
              </a:rPr>
              <a:t>Correction </a:t>
            </a:r>
            <a:r>
              <a:rPr lang="en-US" dirty="0">
                <a:solidFill>
                  <a:schemeClr val="tx1"/>
                </a:solidFill>
              </a:rPr>
              <a:t>fluid or tape (whiteout) </a:t>
            </a:r>
            <a:r>
              <a:rPr lang="en-US" dirty="0" smtClean="0">
                <a:solidFill>
                  <a:schemeClr val="tx1"/>
                </a:solidFill>
              </a:rPr>
              <a:t>must not </a:t>
            </a:r>
            <a:r>
              <a:rPr lang="en-US" dirty="0">
                <a:solidFill>
                  <a:schemeClr val="tx1"/>
                </a:solidFill>
              </a:rPr>
              <a:t>be used</a:t>
            </a:r>
            <a:endParaRPr lang="en-AU" sz="2400" dirty="0">
              <a:solidFill>
                <a:schemeClr val="tx1"/>
              </a:solidFill>
            </a:endParaRPr>
          </a:p>
          <a:p>
            <a:pPr lvl="1"/>
            <a:r>
              <a:rPr lang="en-US" dirty="0">
                <a:solidFill>
                  <a:schemeClr val="tx1"/>
                </a:solidFill>
              </a:rPr>
              <a:t>Where changes must be made, a line must be drawn through any corrections, the correction initialed and the information </a:t>
            </a:r>
            <a:r>
              <a:rPr lang="en-US" dirty="0" smtClean="0">
                <a:solidFill>
                  <a:schemeClr val="tx1"/>
                </a:solidFill>
              </a:rPr>
              <a:t>rewritten:</a:t>
            </a:r>
          </a:p>
          <a:p>
            <a:pPr marL="180000" lvl="2" indent="0">
              <a:lnSpc>
                <a:spcPct val="120000"/>
              </a:lnSpc>
              <a:spcBef>
                <a:spcPts val="0"/>
              </a:spcBef>
              <a:buNone/>
            </a:pPr>
            <a:r>
              <a:rPr lang="en-US" sz="2400" dirty="0" smtClean="0">
                <a:solidFill>
                  <a:schemeClr val="tx1"/>
                </a:solidFill>
              </a:rPr>
              <a:t>		</a:t>
            </a:r>
            <a:r>
              <a:rPr lang="en-AU" strike="sngStrike" dirty="0" smtClean="0">
                <a:solidFill>
                  <a:srgbClr val="0070C0"/>
                </a:solidFill>
              </a:rPr>
              <a:t>mistake</a:t>
            </a:r>
            <a:endParaRPr lang="en-AU" sz="2400" dirty="0">
              <a:solidFill>
                <a:srgbClr val="0070C0"/>
              </a:solidFill>
            </a:endParaRPr>
          </a:p>
          <a:p>
            <a:pPr lvl="1"/>
            <a:r>
              <a:rPr lang="en-US" dirty="0">
                <a:solidFill>
                  <a:schemeClr val="tx1"/>
                </a:solidFill>
              </a:rPr>
              <a:t>A line must be drawn where documenting does not use all the space available</a:t>
            </a:r>
            <a:endParaRPr lang="en-AU" sz="2400" dirty="0">
              <a:solidFill>
                <a:schemeClr val="tx1"/>
              </a:solidFill>
            </a:endParaRPr>
          </a:p>
          <a:p>
            <a:pPr lvl="1"/>
            <a:r>
              <a:rPr lang="en-US" dirty="0">
                <a:solidFill>
                  <a:schemeClr val="tx1"/>
                </a:solidFill>
              </a:rPr>
              <a:t>All notes must be dated (and time recorded if it regards an incident)</a:t>
            </a:r>
            <a:endParaRPr lang="en-AU" sz="2400" dirty="0">
              <a:solidFill>
                <a:schemeClr val="tx1"/>
              </a:solidFill>
            </a:endParaRPr>
          </a:p>
          <a:p>
            <a:pPr lvl="1"/>
            <a:r>
              <a:rPr lang="en-US" dirty="0">
                <a:solidFill>
                  <a:schemeClr val="tx1"/>
                </a:solidFill>
              </a:rPr>
              <a:t>All notes must be signed and include the compiler’s name and job role (</a:t>
            </a:r>
            <a:r>
              <a:rPr lang="en-US" dirty="0" err="1">
                <a:solidFill>
                  <a:schemeClr val="tx1"/>
                </a:solidFill>
              </a:rPr>
              <a:t>eg</a:t>
            </a:r>
            <a:r>
              <a:rPr lang="en-US" dirty="0">
                <a:solidFill>
                  <a:schemeClr val="tx1"/>
                </a:solidFill>
              </a:rPr>
              <a:t>: J Thomas, CSW)</a:t>
            </a:r>
            <a:endParaRPr lang="en-AU" sz="2400" dirty="0">
              <a:solidFill>
                <a:schemeClr val="tx1"/>
              </a:solidFill>
            </a:endParaRPr>
          </a:p>
          <a:p>
            <a:endParaRPr lang="en-US" dirty="0"/>
          </a:p>
        </p:txBody>
      </p:sp>
    </p:spTree>
    <p:extLst>
      <p:ext uri="{BB962C8B-B14F-4D97-AF65-F5344CB8AC3E}">
        <p14:creationId xmlns:p14="http://schemas.microsoft.com/office/powerpoint/2010/main" val="33180731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rial Rounded MT Bold" panose="020F0704030504030204" pitchFamily="34" charset="0"/>
              </a:rPr>
              <a:t>The Owl Checklist (Who Who</a:t>
            </a:r>
            <a:r>
              <a:rPr lang="en-US" b="1" dirty="0">
                <a:solidFill>
                  <a:schemeClr val="tx1"/>
                </a:solidFill>
                <a:latin typeface="Arial Rounded MT Bold" panose="020F0704030504030204" pitchFamily="34" charset="0"/>
              </a:rPr>
              <a:t>)</a:t>
            </a:r>
            <a:endParaRPr lang="en-US" b="1" dirty="0">
              <a:solidFill>
                <a:schemeClr val="tx1"/>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322388"/>
            <a:ext cx="7877175" cy="2708592"/>
          </a:xfrm>
        </p:spPr>
        <p:txBody>
          <a:bodyPr>
            <a:normAutofit fontScale="55000" lnSpcReduction="20000"/>
          </a:bodyPr>
          <a:lstStyle/>
          <a:p>
            <a:r>
              <a:rPr lang="en-US" dirty="0" smtClean="0">
                <a:solidFill>
                  <a:schemeClr val="tx1"/>
                </a:solidFill>
              </a:rPr>
              <a:t>Who – </a:t>
            </a:r>
            <a:r>
              <a:rPr lang="en-US" b="1" dirty="0" smtClean="0">
                <a:solidFill>
                  <a:srgbClr val="FF0000"/>
                </a:solidFill>
              </a:rPr>
              <a:t>WHO</a:t>
            </a:r>
            <a:r>
              <a:rPr lang="en-US" dirty="0" smtClean="0">
                <a:solidFill>
                  <a:schemeClr val="tx1"/>
                </a:solidFill>
              </a:rPr>
              <a:t> is it about?</a:t>
            </a:r>
          </a:p>
          <a:p>
            <a:r>
              <a:rPr lang="en-US" dirty="0" smtClean="0">
                <a:solidFill>
                  <a:schemeClr val="tx1"/>
                </a:solidFill>
              </a:rPr>
              <a:t>Where – </a:t>
            </a:r>
            <a:r>
              <a:rPr lang="en-US" b="1" dirty="0" smtClean="0">
                <a:solidFill>
                  <a:srgbClr val="FF0000"/>
                </a:solidFill>
              </a:rPr>
              <a:t>WHERE</a:t>
            </a:r>
            <a:r>
              <a:rPr lang="en-US" dirty="0" smtClean="0">
                <a:solidFill>
                  <a:schemeClr val="tx1"/>
                </a:solidFill>
              </a:rPr>
              <a:t> did it happen?</a:t>
            </a:r>
          </a:p>
          <a:p>
            <a:r>
              <a:rPr lang="en-US" dirty="0" smtClean="0">
                <a:solidFill>
                  <a:schemeClr val="tx1"/>
                </a:solidFill>
              </a:rPr>
              <a:t>When – </a:t>
            </a:r>
            <a:r>
              <a:rPr lang="en-US" b="1" dirty="0" smtClean="0">
                <a:solidFill>
                  <a:srgbClr val="FF0000"/>
                </a:solidFill>
              </a:rPr>
              <a:t>WHEN</a:t>
            </a:r>
            <a:r>
              <a:rPr lang="en-US" dirty="0" smtClean="0">
                <a:solidFill>
                  <a:schemeClr val="tx1"/>
                </a:solidFill>
              </a:rPr>
              <a:t> did it happen?</a:t>
            </a:r>
          </a:p>
          <a:p>
            <a:r>
              <a:rPr lang="en-US" dirty="0" smtClean="0">
                <a:solidFill>
                  <a:schemeClr val="tx1"/>
                </a:solidFill>
              </a:rPr>
              <a:t>What – </a:t>
            </a:r>
            <a:r>
              <a:rPr lang="en-US" b="1" dirty="0" smtClean="0">
                <a:solidFill>
                  <a:srgbClr val="FF0000"/>
                </a:solidFill>
              </a:rPr>
              <a:t>WHAT</a:t>
            </a:r>
            <a:r>
              <a:rPr lang="en-US" dirty="0" smtClean="0">
                <a:solidFill>
                  <a:schemeClr val="tx1"/>
                </a:solidFill>
              </a:rPr>
              <a:t> happened?</a:t>
            </a:r>
          </a:p>
          <a:p>
            <a:r>
              <a:rPr lang="en-US" dirty="0" smtClean="0">
                <a:solidFill>
                  <a:schemeClr val="tx1"/>
                </a:solidFill>
              </a:rPr>
              <a:t>Why – </a:t>
            </a:r>
            <a:r>
              <a:rPr lang="en-US" b="1" dirty="0" smtClean="0">
                <a:solidFill>
                  <a:srgbClr val="FF0000"/>
                </a:solidFill>
              </a:rPr>
              <a:t>WHY</a:t>
            </a:r>
            <a:r>
              <a:rPr lang="en-US" dirty="0" smtClean="0">
                <a:solidFill>
                  <a:schemeClr val="tx1"/>
                </a:solidFill>
              </a:rPr>
              <a:t> did it happen?</a:t>
            </a:r>
          </a:p>
          <a:p>
            <a:r>
              <a:rPr lang="en-US" dirty="0" smtClean="0">
                <a:solidFill>
                  <a:schemeClr val="tx1"/>
                </a:solidFill>
              </a:rPr>
              <a:t>How – include this only if there if you personal saw an event or incident – otherwise write who told you</a:t>
            </a:r>
          </a:p>
          <a:p>
            <a:r>
              <a:rPr lang="en-US" dirty="0" smtClean="0">
                <a:solidFill>
                  <a:schemeClr val="tx1"/>
                </a:solidFill>
              </a:rPr>
              <a:t>PLUS – what you did about it if appropriate</a:t>
            </a:r>
          </a:p>
        </p:txBody>
      </p:sp>
      <p:sp>
        <p:nvSpPr>
          <p:cNvPr id="4" name="Chevron 3"/>
          <p:cNvSpPr/>
          <p:nvPr/>
        </p:nvSpPr>
        <p:spPr>
          <a:xfrm>
            <a:off x="287179" y="4274820"/>
            <a:ext cx="1480661" cy="601980"/>
          </a:xfrm>
          <a:prstGeom prst="chevron">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Box 4"/>
          <p:cNvSpPr txBox="1"/>
          <p:nvPr/>
        </p:nvSpPr>
        <p:spPr>
          <a:xfrm>
            <a:off x="633413" y="4416941"/>
            <a:ext cx="86772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latin typeface="+mn-lt"/>
                <a:ea typeface="+mn-ea"/>
                <a:cs typeface="+mn-cs"/>
                <a:sym typeface="Helvetica Light"/>
              </a:rPr>
              <a:t>facts</a:t>
            </a:r>
            <a:endParaRPr kumimoji="0" lang="en-AU" sz="1200" b="1" i="0" u="none" strike="noStrike" cap="none" spc="0" normalizeH="0" baseline="0" dirty="0">
              <a:ln>
                <a:noFill/>
              </a:ln>
              <a:solidFill>
                <a:schemeClr val="bg1"/>
              </a:solidFill>
              <a:effectLst/>
              <a:uFillTx/>
              <a:latin typeface="+mn-lt"/>
              <a:ea typeface="+mn-ea"/>
              <a:cs typeface="+mn-cs"/>
              <a:sym typeface="Helvetica Light"/>
            </a:endParaRPr>
          </a:p>
        </p:txBody>
      </p:sp>
      <p:sp>
        <p:nvSpPr>
          <p:cNvPr id="7" name="Chevron 6"/>
          <p:cNvSpPr/>
          <p:nvPr/>
        </p:nvSpPr>
        <p:spPr>
          <a:xfrm>
            <a:off x="1597819" y="4277479"/>
            <a:ext cx="1480661" cy="601980"/>
          </a:xfrm>
          <a:prstGeom prst="chevron">
            <a:avLst/>
          </a:prstGeom>
          <a:solidFill>
            <a:schemeClr val="accent4">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Box 7"/>
          <p:cNvSpPr txBox="1"/>
          <p:nvPr/>
        </p:nvSpPr>
        <p:spPr>
          <a:xfrm>
            <a:off x="1847374" y="4416941"/>
            <a:ext cx="109394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latin typeface="+mn-lt"/>
                <a:ea typeface="+mn-ea"/>
                <a:cs typeface="+mn-cs"/>
                <a:sym typeface="Helvetica Light"/>
              </a:rPr>
              <a:t>Observations</a:t>
            </a:r>
            <a:endParaRPr kumimoji="0" lang="en-AU" sz="1200" b="1" i="0" u="none" strike="noStrike" cap="none" spc="0" normalizeH="0" baseline="0" dirty="0">
              <a:ln>
                <a:noFill/>
              </a:ln>
              <a:solidFill>
                <a:schemeClr val="bg1"/>
              </a:solidFill>
              <a:effectLst/>
              <a:uFillTx/>
              <a:latin typeface="+mn-lt"/>
              <a:ea typeface="+mn-ea"/>
              <a:cs typeface="+mn-cs"/>
              <a:sym typeface="Helvetica Light"/>
            </a:endParaRPr>
          </a:p>
        </p:txBody>
      </p:sp>
      <p:sp>
        <p:nvSpPr>
          <p:cNvPr id="10" name="Chevron 9"/>
          <p:cNvSpPr/>
          <p:nvPr/>
        </p:nvSpPr>
        <p:spPr>
          <a:xfrm>
            <a:off x="2981564" y="4280138"/>
            <a:ext cx="1480661" cy="601980"/>
          </a:xfrm>
          <a:prstGeom prst="chevron">
            <a:avLst/>
          </a:prstGeom>
          <a:solidFill>
            <a:schemeClr val="accent2">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3193495" y="4416941"/>
            <a:ext cx="115371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latin typeface="+mn-lt"/>
                <a:ea typeface="+mn-ea"/>
                <a:cs typeface="+mn-cs"/>
                <a:sym typeface="Helvetica Light"/>
              </a:rPr>
              <a:t>Assessments</a:t>
            </a:r>
            <a:endParaRPr kumimoji="0" lang="en-AU" sz="1200" b="1" i="0" u="none" strike="noStrike" cap="none" spc="0" normalizeH="0" baseline="0" dirty="0">
              <a:ln>
                <a:noFill/>
              </a:ln>
              <a:solidFill>
                <a:schemeClr val="bg1"/>
              </a:solidFill>
              <a:effectLst/>
              <a:uFillTx/>
              <a:latin typeface="+mn-lt"/>
              <a:ea typeface="+mn-ea"/>
              <a:cs typeface="+mn-cs"/>
              <a:sym typeface="Helvetica Light"/>
            </a:endParaRPr>
          </a:p>
        </p:txBody>
      </p:sp>
      <p:sp>
        <p:nvSpPr>
          <p:cNvPr id="12" name="Chevron 11"/>
          <p:cNvSpPr/>
          <p:nvPr/>
        </p:nvSpPr>
        <p:spPr>
          <a:xfrm>
            <a:off x="4389120" y="4282797"/>
            <a:ext cx="1480661" cy="601980"/>
          </a:xfrm>
          <a:prstGeom prst="chevron">
            <a:avLst/>
          </a:prstGeom>
          <a:solidFill>
            <a:schemeClr val="accent5">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extBox 12"/>
          <p:cNvSpPr txBox="1"/>
          <p:nvPr/>
        </p:nvSpPr>
        <p:spPr>
          <a:xfrm>
            <a:off x="4648200" y="4416941"/>
            <a:ext cx="112466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latin typeface="+mn-lt"/>
                <a:ea typeface="+mn-ea"/>
                <a:cs typeface="+mn-cs"/>
                <a:sym typeface="Helvetica Light"/>
              </a:rPr>
              <a:t>Conclusions?</a:t>
            </a:r>
            <a:endParaRPr kumimoji="0" lang="en-AU" sz="1200" b="1"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70408556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ARA Powerpoint deck 16x9 [Read-Only]" id="{4B97E9E0-FA7C-4620-81BE-7DCB02511129}" vid="{08763031-C193-4DE1-B6D4-34EC17C1821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3c1f5b-7350-4609-a4fc-14bedbd8f3d5">3EPHSYZJ643V-254-5</_dlc_DocId>
    <_dlc_DocIdUrl xmlns="4a3c1f5b-7350-4609-a4fc-14bedbd8f3d5">
      <Url>https://portal.incara.cara.org.au/mfae/MedCom/_layouts/15/DocIdRedir.aspx?ID=3EPHSYZJ643V-254-5</Url>
      <Description>3EPHSYZJ643V-254-5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6C3974A62CD48A2B48626171C2C3A" ma:contentTypeVersion="0" ma:contentTypeDescription="Create a new document." ma:contentTypeScope="" ma:versionID="c66ceee8c4c287ff8b00a964ec56dfec">
  <xsd:schema xmlns:xsd="http://www.w3.org/2001/XMLSchema" xmlns:xs="http://www.w3.org/2001/XMLSchema" xmlns:p="http://schemas.microsoft.com/office/2006/metadata/properties" xmlns:ns2="4a3c1f5b-7350-4609-a4fc-14bedbd8f3d5" targetNamespace="http://schemas.microsoft.com/office/2006/metadata/properties" ma:root="true" ma:fieldsID="3c0b64008f7958f489218d5655e8d37f" ns2:_="">
    <xsd:import namespace="4a3c1f5b-7350-4609-a4fc-14bedbd8f3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c1f5b-7350-4609-a4fc-14bedbd8f3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E8BDA6-460E-4440-ADF8-D863EBADA21E}">
  <ds:schemaRefs>
    <ds:schemaRef ds:uri="http://schemas.microsoft.com/office/2006/documentManagement/types"/>
    <ds:schemaRef ds:uri="http://schemas.microsoft.com/office/2006/metadata/properties"/>
    <ds:schemaRef ds:uri="4a3c1f5b-7350-4609-a4fc-14bedbd8f3d5"/>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134AD6E-FF0D-46A6-AA93-AF9E6038C30E}">
  <ds:schemaRefs>
    <ds:schemaRef ds:uri="http://schemas.microsoft.com/sharepoint/v3/contenttype/forms"/>
  </ds:schemaRefs>
</ds:datastoreItem>
</file>

<file path=customXml/itemProps3.xml><?xml version="1.0" encoding="utf-8"?>
<ds:datastoreItem xmlns:ds="http://schemas.openxmlformats.org/officeDocument/2006/customXml" ds:itemID="{A79F265F-DE9A-4C75-9777-8320DC781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c1f5b-7350-4609-a4fc-14bedbd8f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31496F6-FF8D-4EA8-8296-B56677EF21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CARA Powerpoint deck 16x9</Template>
  <TotalTime>286</TotalTime>
  <Words>983</Words>
  <Application>Microsoft Office PowerPoint</Application>
  <PresentationFormat>On-screen Show (16:9)</PresentationFormat>
  <Paragraphs>116</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Rounded MT Bold</vt:lpstr>
      <vt:lpstr>Avant Garde</vt:lpstr>
      <vt:lpstr>Calibri</vt:lpstr>
      <vt:lpstr>Century Gothic</vt:lpstr>
      <vt:lpstr>Helvetica Light</vt:lpstr>
      <vt:lpstr>Helvetica Neue</vt:lpstr>
      <vt:lpstr>Times New Roman</vt:lpstr>
      <vt:lpstr>Wingdings</vt:lpstr>
      <vt:lpstr>White</vt:lpstr>
      <vt:lpstr>Documentation</vt:lpstr>
      <vt:lpstr>What documentation do we work with in Cara?</vt:lpstr>
      <vt:lpstr>Why document?</vt:lpstr>
      <vt:lpstr>Why document?</vt:lpstr>
      <vt:lpstr>Why document?</vt:lpstr>
      <vt:lpstr>Good documentation</vt:lpstr>
      <vt:lpstr>Good documentation should…</vt:lpstr>
      <vt:lpstr>When completing documentation for Cara</vt:lpstr>
      <vt:lpstr>The Owl Checklist (Who Who)</vt:lpstr>
      <vt:lpstr>    7 X C</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Leahy</dc:creator>
  <cp:lastModifiedBy>Monica Leahy</cp:lastModifiedBy>
  <cp:revision>19</cp:revision>
  <dcterms:created xsi:type="dcterms:W3CDTF">2017-08-24T00:05:40Z</dcterms:created>
  <dcterms:modified xsi:type="dcterms:W3CDTF">2017-08-24T06:41:03Z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0x010100A8D6C3974A62CD48A2B48626171C2C3A</vt:lpwstr>
  </property>
  <property fmtid="{D5CDD505-2E9C-101B-9397-08002B2CF9AE}" pid="3" name="_dlc_DocIdItemGuid">
    <vt:lpwstr>21c46b38-eb53-47f2-8568-4946882fb777</vt:lpwstr>
  </property>
</Properties>
</file>