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1"/>
  </p:notesMasterIdLst>
  <p:sldIdLst>
    <p:sldId id="270" r:id="rId6"/>
    <p:sldId id="273" r:id="rId7"/>
    <p:sldId id="282" r:id="rId8"/>
    <p:sldId id="283" r:id="rId9"/>
    <p:sldId id="284" r:id="rId10"/>
    <p:sldId id="294" r:id="rId11"/>
    <p:sldId id="295" r:id="rId12"/>
    <p:sldId id="285" r:id="rId13"/>
    <p:sldId id="286" r:id="rId14"/>
    <p:sldId id="287" r:id="rId15"/>
    <p:sldId id="288" r:id="rId16"/>
    <p:sldId id="293" r:id="rId17"/>
    <p:sldId id="297" r:id="rId18"/>
    <p:sldId id="296" r:id="rId19"/>
    <p:sldId id="281" r:id="rId20"/>
  </p:sldIdLst>
  <p:sldSz cx="9144000" cy="5143500" type="screen16x9"/>
  <p:notesSz cx="6794500" cy="9931400"/>
  <p:defaultTex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Helvetica Light"/>
      </a:defRPr>
    </a:lvl1pPr>
    <a:lvl2pPr marL="0" marR="0" indent="85725" algn="ctr" defTabSz="309563"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Helvetica Light"/>
      </a:defRPr>
    </a:lvl2pPr>
    <a:lvl3pPr marL="0" marR="0" indent="171450" algn="ctr" defTabSz="309563"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Helvetica Light"/>
      </a:defRPr>
    </a:lvl3pPr>
    <a:lvl4pPr marL="0" marR="0" indent="257175" algn="ctr" defTabSz="309563"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Helvetica Light"/>
      </a:defRPr>
    </a:lvl4pPr>
    <a:lvl5pPr marL="0" marR="0" indent="342900" algn="ctr" defTabSz="309563"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Helvetica Light"/>
      </a:defRPr>
    </a:lvl5pPr>
    <a:lvl6pPr marL="0" marR="0" indent="428625" algn="ctr" defTabSz="309563"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Helvetica Light"/>
      </a:defRPr>
    </a:lvl6pPr>
    <a:lvl7pPr marL="0" marR="0" indent="514350" algn="ctr" defTabSz="309563"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Helvetica Light"/>
      </a:defRPr>
    </a:lvl7pPr>
    <a:lvl8pPr marL="0" marR="0" indent="600075" algn="ctr" defTabSz="309563"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Helvetica Light"/>
      </a:defRPr>
    </a:lvl8pPr>
    <a:lvl9pPr marL="0" marR="0" indent="685800" algn="ctr" defTabSz="309563"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2410" autoAdjust="0"/>
  </p:normalViewPr>
  <p:slideViewPr>
    <p:cSldViewPr snapToGrid="0" snapToObjects="1">
      <p:cViewPr varScale="1">
        <p:scale>
          <a:sx n="116" d="100"/>
          <a:sy n="116" d="100"/>
        </p:scale>
        <p:origin x="708"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87313" y="744538"/>
            <a:ext cx="6619875" cy="3724275"/>
          </a:xfrm>
          <a:prstGeom prst="rect">
            <a:avLst/>
          </a:prstGeom>
        </p:spPr>
        <p:txBody>
          <a:bodyPr/>
          <a:lstStyle/>
          <a:p>
            <a:endParaRPr dirty="0"/>
          </a:p>
        </p:txBody>
      </p:sp>
      <p:sp>
        <p:nvSpPr>
          <p:cNvPr id="117" name="Shape 117"/>
          <p:cNvSpPr>
            <a:spLocks noGrp="1"/>
          </p:cNvSpPr>
          <p:nvPr>
            <p:ph type="body" sz="quarter" idx="1"/>
          </p:nvPr>
        </p:nvSpPr>
        <p:spPr>
          <a:xfrm>
            <a:off x="905934" y="4717415"/>
            <a:ext cx="4982633" cy="4469130"/>
          </a:xfrm>
          <a:prstGeom prst="rect">
            <a:avLst/>
          </a:prstGeom>
        </p:spPr>
        <p:txBody>
          <a:bodyPr/>
          <a:lstStyle/>
          <a:p>
            <a:endParaRPr/>
          </a:p>
        </p:txBody>
      </p:sp>
    </p:spTree>
    <p:extLst>
      <p:ext uri="{BB962C8B-B14F-4D97-AF65-F5344CB8AC3E}">
        <p14:creationId xmlns:p14="http://schemas.microsoft.com/office/powerpoint/2010/main" val="1647559674"/>
      </p:ext>
    </p:extLst>
  </p:cSld>
  <p:clrMap bg1="lt1" tx1="dk1" bg2="lt2" tx2="dk2" accent1="accent1" accent2="accent2" accent3="accent3" accent4="accent4" accent5="accent5" accent6="accent6" hlink="hlink" folHlink="folHlink"/>
  <p:notesStyle>
    <a:lvl1pPr defTabSz="171450" latinLnBrk="0">
      <a:lnSpc>
        <a:spcPct val="117999"/>
      </a:lnSpc>
      <a:defRPr sz="800">
        <a:latin typeface="Century Gothic"/>
        <a:ea typeface="Century Gothic"/>
        <a:cs typeface="Century Gothic"/>
        <a:sym typeface="Helvetica Neue"/>
      </a:defRPr>
    </a:lvl1pPr>
    <a:lvl2pPr indent="85725" defTabSz="171450" latinLnBrk="0">
      <a:lnSpc>
        <a:spcPct val="117999"/>
      </a:lnSpc>
      <a:defRPr sz="800">
        <a:latin typeface="Helvetica Neue"/>
        <a:ea typeface="Helvetica Neue"/>
        <a:cs typeface="Helvetica Neue"/>
        <a:sym typeface="Helvetica Neue"/>
      </a:defRPr>
    </a:lvl2pPr>
    <a:lvl3pPr indent="171450" defTabSz="171450" latinLnBrk="0">
      <a:lnSpc>
        <a:spcPct val="117999"/>
      </a:lnSpc>
      <a:defRPr sz="800">
        <a:latin typeface="Helvetica Neue"/>
        <a:ea typeface="Helvetica Neue"/>
        <a:cs typeface="Helvetica Neue"/>
        <a:sym typeface="Helvetica Neue"/>
      </a:defRPr>
    </a:lvl3pPr>
    <a:lvl4pPr indent="257175" defTabSz="171450" latinLnBrk="0">
      <a:lnSpc>
        <a:spcPct val="117999"/>
      </a:lnSpc>
      <a:defRPr sz="800">
        <a:latin typeface="Helvetica Neue"/>
        <a:ea typeface="Helvetica Neue"/>
        <a:cs typeface="Helvetica Neue"/>
        <a:sym typeface="Helvetica Neue"/>
      </a:defRPr>
    </a:lvl4pPr>
    <a:lvl5pPr indent="342900" defTabSz="171450" latinLnBrk="0">
      <a:lnSpc>
        <a:spcPct val="117999"/>
      </a:lnSpc>
      <a:defRPr sz="800">
        <a:latin typeface="Helvetica Neue"/>
        <a:ea typeface="Helvetica Neue"/>
        <a:cs typeface="Helvetica Neue"/>
        <a:sym typeface="Helvetica Neue"/>
      </a:defRPr>
    </a:lvl5pPr>
    <a:lvl6pPr indent="428625" defTabSz="171450" latinLnBrk="0">
      <a:lnSpc>
        <a:spcPct val="117999"/>
      </a:lnSpc>
      <a:defRPr sz="800">
        <a:latin typeface="Helvetica Neue"/>
        <a:ea typeface="Helvetica Neue"/>
        <a:cs typeface="Helvetica Neue"/>
        <a:sym typeface="Helvetica Neue"/>
      </a:defRPr>
    </a:lvl6pPr>
    <a:lvl7pPr indent="514350" defTabSz="171450" latinLnBrk="0">
      <a:lnSpc>
        <a:spcPct val="117999"/>
      </a:lnSpc>
      <a:defRPr sz="800">
        <a:latin typeface="Helvetica Neue"/>
        <a:ea typeface="Helvetica Neue"/>
        <a:cs typeface="Helvetica Neue"/>
        <a:sym typeface="Helvetica Neue"/>
      </a:defRPr>
    </a:lvl7pPr>
    <a:lvl8pPr indent="600075" defTabSz="171450" latinLnBrk="0">
      <a:lnSpc>
        <a:spcPct val="117999"/>
      </a:lnSpc>
      <a:defRPr sz="800">
        <a:latin typeface="Helvetica Neue"/>
        <a:ea typeface="Helvetica Neue"/>
        <a:cs typeface="Helvetica Neue"/>
        <a:sym typeface="Helvetica Neue"/>
      </a:defRPr>
    </a:lvl8pPr>
    <a:lvl9pPr indent="685800" defTabSz="171450" latinLnBrk="0">
      <a:lnSpc>
        <a:spcPct val="117999"/>
      </a:lnSpc>
      <a:defRPr sz="8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212618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175564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ethical dilemmas…  There are no absolutely correct answers to ethical dilemmas.</a:t>
            </a:r>
          </a:p>
          <a:p>
            <a:r>
              <a:rPr lang="en-US" dirty="0" err="1" smtClean="0"/>
              <a:t>Eg</a:t>
            </a:r>
            <a:r>
              <a:rPr lang="en-US" dirty="0" smtClean="0"/>
              <a:t>, </a:t>
            </a:r>
            <a:r>
              <a:rPr lang="en-US" baseline="0" dirty="0" smtClean="0"/>
              <a:t>the train example:  You are standing at a railway junction and you can see a train approaching.  If it continues on its path, it will hit and kill a group of children who are playing on the tracks.  You can switch the train onto a disused track, where there is a single child playing.  What should you do?  95% of people say they would shift the train’s path to kill the one child and save the larger group.  However, should the sole child be punished for doing the right thing and playing in the safe place?  Wouldn’t at least one of the larger group of children see the train and get out of its way?  Also, why is the old train line disused?  If it hasn’t been maintained and the train changes path suddenly, the train is likely to derail, injuring and/or killing passengers.  The lesson is to get the most information possible and make the least emotional decision possible.  The 95% who decide to alter the train’s path make the decision based on emotional equation of the one versus the many and before they have enough information. </a:t>
            </a:r>
          </a:p>
        </p:txBody>
      </p:sp>
    </p:spTree>
    <p:extLst>
      <p:ext uri="{BB962C8B-B14F-4D97-AF65-F5344CB8AC3E}">
        <p14:creationId xmlns:p14="http://schemas.microsoft.com/office/powerpoint/2010/main" val="3227787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117336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507012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an example of something in your work that might be ethical,</a:t>
            </a:r>
            <a:r>
              <a:rPr lang="en-US" baseline="0" dirty="0" smtClean="0"/>
              <a:t> but not legal.  Or a law you think is not ethical.</a:t>
            </a:r>
            <a:endParaRPr lang="en-AU" dirty="0"/>
          </a:p>
        </p:txBody>
      </p:sp>
    </p:spTree>
    <p:extLst>
      <p:ext uri="{BB962C8B-B14F-4D97-AF65-F5344CB8AC3E}">
        <p14:creationId xmlns:p14="http://schemas.microsoft.com/office/powerpoint/2010/main" val="2076947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378325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laws must be enacted by parliament (State or Commonwealth).</a:t>
            </a:r>
            <a:r>
              <a:rPr lang="en-US" baseline="0" dirty="0" smtClean="0"/>
              <a:t>  In the case of local government they are called by-laws and must have their origin in State of Commonwealth law.</a:t>
            </a:r>
          </a:p>
          <a:p>
            <a:r>
              <a:rPr lang="en-US" baseline="0" dirty="0" smtClean="0"/>
              <a:t>Most law in Australia has its basis in the Judeo-Christian tradition as expressed in the 10 Commandments and on the Magna Carta, which was first written in 1215.</a:t>
            </a:r>
            <a:endParaRPr lang="en-US" dirty="0" smtClean="0"/>
          </a:p>
          <a:p>
            <a:r>
              <a:rPr lang="en-US" dirty="0" smtClean="0"/>
              <a:t>An</a:t>
            </a:r>
            <a:r>
              <a:rPr lang="en-US" baseline="0" dirty="0" smtClean="0"/>
              <a:t> example of s</a:t>
            </a:r>
            <a:r>
              <a:rPr lang="en-US" dirty="0" smtClean="0"/>
              <a:t>ome laws that are/were not ethical include Nazi Germany’s legal persecution of Jews, Homosexuals, Gypsies and people with disabilities during WWII </a:t>
            </a:r>
            <a:endParaRPr lang="en-AU" dirty="0"/>
          </a:p>
        </p:txBody>
      </p:sp>
    </p:spTree>
    <p:extLst>
      <p:ext uri="{BB962C8B-B14F-4D97-AF65-F5344CB8AC3E}">
        <p14:creationId xmlns:p14="http://schemas.microsoft.com/office/powerpoint/2010/main" val="97192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example of how a moral position can affect</a:t>
            </a:r>
            <a:r>
              <a:rPr lang="en-US" baseline="0" dirty="0" smtClean="0"/>
              <a:t> law is community support for the death penalty for example.</a:t>
            </a:r>
          </a:p>
          <a:p>
            <a:endParaRPr lang="en-US" baseline="0" dirty="0" smtClean="0"/>
          </a:p>
          <a:p>
            <a:r>
              <a:rPr lang="en-US" baseline="0" dirty="0" smtClean="0"/>
              <a:t>More examples of laws that are unethical?  And ethical acts are illegal? </a:t>
            </a:r>
          </a:p>
          <a:p>
            <a:endParaRPr lang="en-US" baseline="0" dirty="0" smtClean="0"/>
          </a:p>
          <a:p>
            <a:r>
              <a:rPr lang="en-US" baseline="0" dirty="0" smtClean="0"/>
              <a:t>Think about the issue of euthanasia</a:t>
            </a:r>
            <a:endParaRPr lang="en-AU" dirty="0"/>
          </a:p>
        </p:txBody>
      </p:sp>
    </p:spTree>
    <p:extLst>
      <p:ext uri="{BB962C8B-B14F-4D97-AF65-F5344CB8AC3E}">
        <p14:creationId xmlns:p14="http://schemas.microsoft.com/office/powerpoint/2010/main" val="1095161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places that might have ethical frameworks?</a:t>
            </a:r>
            <a:endParaRPr lang="en-AU" dirty="0"/>
          </a:p>
        </p:txBody>
      </p:sp>
    </p:spTree>
    <p:extLst>
      <p:ext uri="{BB962C8B-B14F-4D97-AF65-F5344CB8AC3E}">
        <p14:creationId xmlns:p14="http://schemas.microsoft.com/office/powerpoint/2010/main" val="3230807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336394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example on the next page.</a:t>
            </a:r>
            <a:endParaRPr lang="en-AU" dirty="0"/>
          </a:p>
        </p:txBody>
      </p:sp>
    </p:spTree>
    <p:extLst>
      <p:ext uri="{BB962C8B-B14F-4D97-AF65-F5344CB8AC3E}">
        <p14:creationId xmlns:p14="http://schemas.microsoft.com/office/powerpoint/2010/main" val="260773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how every Cara policy has the National Standard for Disability Services standard that applies to that policy included in it?</a:t>
            </a:r>
            <a:endParaRPr lang="en-AU" dirty="0"/>
          </a:p>
        </p:txBody>
      </p:sp>
    </p:spTree>
    <p:extLst>
      <p:ext uri="{BB962C8B-B14F-4D97-AF65-F5344CB8AC3E}">
        <p14:creationId xmlns:p14="http://schemas.microsoft.com/office/powerpoint/2010/main" val="984454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example of a policy that is not based in a legal agreement is the requirement from</a:t>
            </a:r>
            <a:r>
              <a:rPr lang="en-US" baseline="0" dirty="0" smtClean="0"/>
              <a:t> the Department of Child Protection that CSWs who support children under the Guardianship of the Minister must have, or be studying for, a Cert 4 in Disability.</a:t>
            </a:r>
          </a:p>
          <a:p>
            <a:endParaRPr lang="en-US" baseline="0" dirty="0" smtClean="0"/>
          </a:p>
          <a:p>
            <a:r>
              <a:rPr lang="en-US" baseline="0" dirty="0" smtClean="0"/>
              <a:t>Regulations and Standards are usually legislated by government – or ‘</a:t>
            </a:r>
            <a:r>
              <a:rPr lang="en-US" baseline="0" dirty="0" err="1" smtClean="0"/>
              <a:t>gazetted</a:t>
            </a:r>
            <a:r>
              <a:rPr lang="en-US" baseline="0" dirty="0" smtClean="0"/>
              <a:t>’, which means that they have been published in the Government Gazette.  The ‘Gazette’ is published each Thursday and contains all the decisions that government departments have to abide by.  And if government departments have to comply, then so do the </a:t>
            </a:r>
            <a:r>
              <a:rPr lang="en-US" baseline="0" dirty="0" err="1" smtClean="0"/>
              <a:t>organisations</a:t>
            </a:r>
            <a:r>
              <a:rPr lang="en-US" baseline="0" dirty="0" smtClean="0"/>
              <a:t> that receive funding from them.</a:t>
            </a:r>
            <a:endParaRPr lang="en-AU" dirty="0"/>
          </a:p>
        </p:txBody>
      </p:sp>
    </p:spTree>
    <p:extLst>
      <p:ext uri="{BB962C8B-B14F-4D97-AF65-F5344CB8AC3E}">
        <p14:creationId xmlns:p14="http://schemas.microsoft.com/office/powerpoint/2010/main" val="611440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140093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5" name="Picture 4" descr="CARA0006 Powerpoint 16x9 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33413" y="1280823"/>
            <a:ext cx="7877175" cy="857250"/>
          </a:xfrm>
        </p:spPr>
        <p:txBody>
          <a:bodyPr vert="horz"/>
          <a:lstStyle>
            <a:lvl1pPr>
              <a:defRPr>
                <a:solidFill>
                  <a:schemeClr val="tx1">
                    <a:lumMod val="50000"/>
                    <a:lumOff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8422918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3">
    <p:spTree>
      <p:nvGrpSpPr>
        <p:cNvPr id="1" name=""/>
        <p:cNvGrpSpPr/>
        <p:nvPr/>
      </p:nvGrpSpPr>
      <p:grpSpPr>
        <a:xfrm>
          <a:off x="0" y="0"/>
          <a:ext cx="0" cy="0"/>
          <a:chOff x="0" y="0"/>
          <a:chExt cx="0" cy="0"/>
        </a:xfrm>
      </p:grpSpPr>
      <p:pic>
        <p:nvPicPr>
          <p:cNvPr id="2" name="Picture 1" descr="CARA0006 Powerpoint 16x9 9.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253645" y="4163579"/>
            <a:ext cx="7397743" cy="857250"/>
          </a:xfrm>
        </p:spPr>
        <p:txBody>
          <a:bodyPr vert="horz">
            <a:normAutofit/>
          </a:bodyPr>
          <a:lstStyle>
            <a:lvl1pPr algn="l">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1748565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Frame">
    <p:spTree>
      <p:nvGrpSpPr>
        <p:cNvPr id="1" name=""/>
        <p:cNvGrpSpPr/>
        <p:nvPr/>
      </p:nvGrpSpPr>
      <p:grpSpPr>
        <a:xfrm>
          <a:off x="0" y="0"/>
          <a:ext cx="0" cy="0"/>
          <a:chOff x="0" y="0"/>
          <a:chExt cx="0" cy="0"/>
        </a:xfrm>
      </p:grpSpPr>
      <p:pic>
        <p:nvPicPr>
          <p:cNvPr id="3" name="Picture 2" descr="CARA0006 Powerpoint 16x9 10.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795498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 1">
    <p:spTree>
      <p:nvGrpSpPr>
        <p:cNvPr id="1" name=""/>
        <p:cNvGrpSpPr/>
        <p:nvPr/>
      </p:nvGrpSpPr>
      <p:grpSpPr>
        <a:xfrm>
          <a:off x="0" y="0"/>
          <a:ext cx="0" cy="0"/>
          <a:chOff x="0" y="0"/>
          <a:chExt cx="0" cy="0"/>
        </a:xfrm>
      </p:grpSpPr>
      <p:pic>
        <p:nvPicPr>
          <p:cNvPr id="10" name="Picture 9" descr="CARA0006 Powerpoint 16x9 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633413" y="357187"/>
            <a:ext cx="7877175" cy="857250"/>
          </a:xfrm>
        </p:spPr>
        <p:txBody>
          <a:bodyPr vert="horz">
            <a:normAutofit/>
          </a:bodyPr>
          <a:lstStyle>
            <a:lvl1pPr algn="l">
              <a:defRPr sz="3600">
                <a:solidFill>
                  <a:schemeClr val="tx1">
                    <a:lumMod val="50000"/>
                    <a:lumOff val="50000"/>
                  </a:schemeClr>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633413" y="1322388"/>
            <a:ext cx="7877175" cy="2943225"/>
          </a:xfrm>
        </p:spPr>
        <p:txBody>
          <a:bodyPr vert="horz"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921557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2">
    <p:spTree>
      <p:nvGrpSpPr>
        <p:cNvPr id="1" name=""/>
        <p:cNvGrpSpPr/>
        <p:nvPr/>
      </p:nvGrpSpPr>
      <p:grpSpPr>
        <a:xfrm>
          <a:off x="0" y="0"/>
          <a:ext cx="0" cy="0"/>
          <a:chOff x="0" y="0"/>
          <a:chExt cx="0" cy="0"/>
        </a:xfrm>
      </p:grpSpPr>
      <p:pic>
        <p:nvPicPr>
          <p:cNvPr id="2" name="Picture 1" descr="CARA0006 Powerpoint 16x9 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633413" y="357187"/>
            <a:ext cx="7877175" cy="857250"/>
          </a:xfrm>
        </p:spPr>
        <p:txBody>
          <a:bodyPr vert="horz">
            <a:normAutofit/>
          </a:bodyPr>
          <a:lstStyle>
            <a:lvl1pPr algn="l">
              <a:defRPr sz="3600">
                <a:solidFill>
                  <a:schemeClr val="tx1">
                    <a:lumMod val="50000"/>
                    <a:lumOff val="50000"/>
                  </a:schemeClr>
                </a:solidFill>
              </a:defRPr>
            </a:lvl1pPr>
          </a:lstStyle>
          <a:p>
            <a:r>
              <a:rPr lang="en-US" smtClean="0"/>
              <a:t>Click to edit Master title style</a:t>
            </a:r>
            <a:endParaRPr lang="en-US" dirty="0"/>
          </a:p>
        </p:txBody>
      </p:sp>
      <p:sp>
        <p:nvSpPr>
          <p:cNvPr id="13" name="Text Placeholder 13"/>
          <p:cNvSpPr>
            <a:spLocks noGrp="1"/>
          </p:cNvSpPr>
          <p:nvPr>
            <p:ph type="body" sz="quarter" idx="10"/>
          </p:nvPr>
        </p:nvSpPr>
        <p:spPr>
          <a:xfrm>
            <a:off x="633413" y="1322388"/>
            <a:ext cx="7877175" cy="2943225"/>
          </a:xfrm>
        </p:spPr>
        <p:txBody>
          <a:bodyPr vert="horz"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251551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with image">
    <p:spTree>
      <p:nvGrpSpPr>
        <p:cNvPr id="1" name=""/>
        <p:cNvGrpSpPr/>
        <p:nvPr/>
      </p:nvGrpSpPr>
      <p:grpSpPr>
        <a:xfrm>
          <a:off x="0" y="0"/>
          <a:ext cx="0" cy="0"/>
          <a:chOff x="0" y="0"/>
          <a:chExt cx="0" cy="0"/>
        </a:xfrm>
      </p:grpSpPr>
      <p:sp>
        <p:nvSpPr>
          <p:cNvPr id="5" name="Title 1"/>
          <p:cNvSpPr>
            <a:spLocks noGrp="1"/>
          </p:cNvSpPr>
          <p:nvPr>
            <p:ph type="title"/>
          </p:nvPr>
        </p:nvSpPr>
        <p:spPr>
          <a:xfrm>
            <a:off x="633414" y="357187"/>
            <a:ext cx="5081260" cy="857250"/>
          </a:xfrm>
        </p:spPr>
        <p:txBody>
          <a:bodyPr vert="horz">
            <a:normAutofit/>
          </a:bodyPr>
          <a:lstStyle>
            <a:lvl1pPr algn="l">
              <a:defRPr sz="3600">
                <a:solidFill>
                  <a:schemeClr val="tx1">
                    <a:lumMod val="50000"/>
                    <a:lumOff val="50000"/>
                  </a:schemeClr>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633414" y="1322388"/>
            <a:ext cx="5081259" cy="3595452"/>
          </a:xfrm>
        </p:spPr>
        <p:txBody>
          <a:bodyPr vert="horz"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038742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3" name="Picture 2" descr="CARA0006 Powerpoint 16x9 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633413" y="2062306"/>
            <a:ext cx="7877175" cy="857250"/>
          </a:xfrm>
        </p:spPr>
        <p:txBody>
          <a:bodyPr vert="horz">
            <a:normAutofit/>
          </a:bodyPr>
          <a:lstStyle>
            <a:lvl1pPr algn="ctr">
              <a:defRPr sz="36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1985159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descr="CARA0006 Powerpoint 16x9 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633413" y="2062306"/>
            <a:ext cx="7877175" cy="857250"/>
          </a:xfrm>
        </p:spPr>
        <p:txBody>
          <a:bodyPr vert="horz">
            <a:normAutofit/>
          </a:bodyPr>
          <a:lstStyle>
            <a:lvl1pPr algn="ctr">
              <a:defRPr sz="36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8038298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3">
    <p:spTree>
      <p:nvGrpSpPr>
        <p:cNvPr id="1" name=""/>
        <p:cNvGrpSpPr/>
        <p:nvPr/>
      </p:nvGrpSpPr>
      <p:grpSpPr>
        <a:xfrm>
          <a:off x="0" y="0"/>
          <a:ext cx="0" cy="0"/>
          <a:chOff x="0" y="0"/>
          <a:chExt cx="0" cy="0"/>
        </a:xfrm>
      </p:grpSpPr>
      <p:pic>
        <p:nvPicPr>
          <p:cNvPr id="3" name="Picture 2" descr="CARA0006 Powerpoint 16x9 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633413" y="2062306"/>
            <a:ext cx="7877175" cy="857250"/>
          </a:xfrm>
        </p:spPr>
        <p:txBody>
          <a:bodyPr vert="horz">
            <a:normAutofit/>
          </a:bodyPr>
          <a:lstStyle>
            <a:lvl1pPr algn="ctr">
              <a:defRPr sz="36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220940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1">
    <p:spTree>
      <p:nvGrpSpPr>
        <p:cNvPr id="1" name=""/>
        <p:cNvGrpSpPr/>
        <p:nvPr/>
      </p:nvGrpSpPr>
      <p:grpSpPr>
        <a:xfrm>
          <a:off x="0" y="0"/>
          <a:ext cx="0" cy="0"/>
          <a:chOff x="0" y="0"/>
          <a:chExt cx="0" cy="0"/>
        </a:xfrm>
      </p:grpSpPr>
      <p:pic>
        <p:nvPicPr>
          <p:cNvPr id="2" name="Picture 1" descr="CARA0006 Powerpoint 16x9 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253645" y="4163579"/>
            <a:ext cx="7397743" cy="857250"/>
          </a:xfrm>
        </p:spPr>
        <p:txBody>
          <a:bodyPr vert="horz">
            <a:normAutofit/>
          </a:bodyPr>
          <a:lstStyle>
            <a:lvl1pPr algn="l">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0249016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2">
    <p:spTree>
      <p:nvGrpSpPr>
        <p:cNvPr id="1" name=""/>
        <p:cNvGrpSpPr/>
        <p:nvPr/>
      </p:nvGrpSpPr>
      <p:grpSpPr>
        <a:xfrm>
          <a:off x="0" y="0"/>
          <a:ext cx="0" cy="0"/>
          <a:chOff x="0" y="0"/>
          <a:chExt cx="0" cy="0"/>
        </a:xfrm>
      </p:grpSpPr>
      <p:pic>
        <p:nvPicPr>
          <p:cNvPr id="3" name="Picture 2" descr="CARA0006 Powerpoint 16x9 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253645" y="4163579"/>
            <a:ext cx="7397743" cy="857250"/>
          </a:xfrm>
        </p:spPr>
        <p:txBody>
          <a:bodyPr vert="horz">
            <a:normAutofit/>
          </a:bodyPr>
          <a:lstStyle>
            <a:lvl1pPr algn="l">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3787057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33413" y="357188"/>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normAutofit/>
          </a:bodyPr>
          <a:lstStyle/>
          <a:p>
            <a:r>
              <a:rPr dirty="0"/>
              <a:t>Title Text</a:t>
            </a:r>
          </a:p>
        </p:txBody>
      </p:sp>
      <p:sp>
        <p:nvSpPr>
          <p:cNvPr id="3" name="Shape 3"/>
          <p:cNvSpPr>
            <a:spLocks noGrp="1"/>
          </p:cNvSpPr>
          <p:nvPr>
            <p:ph type="body" idx="1"/>
          </p:nvPr>
        </p:nvSpPr>
        <p:spPr>
          <a:xfrm>
            <a:off x="633413" y="1214437"/>
            <a:ext cx="7877175" cy="345281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chorCtr="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p:cNvSpPr>
            <a:spLocks noGrp="1"/>
          </p:cNvSpPr>
          <p:nvPr>
            <p:ph type="sldNum" sz="quarter" idx="2"/>
          </p:nvPr>
        </p:nvSpPr>
        <p:spPr>
          <a:xfrm>
            <a:off x="4479851" y="4905375"/>
            <a:ext cx="179536" cy="176972"/>
          </a:xfrm>
          <a:prstGeom prst="rect">
            <a:avLst/>
          </a:prstGeom>
          <a:ln w="12700">
            <a:miter lim="400000"/>
          </a:ln>
        </p:spPr>
        <p:txBody>
          <a:bodyPr wrap="none" lIns="19050" tIns="19050" rIns="19050" bIns="19050">
            <a:spAutoFit/>
          </a:bodyPr>
          <a:lstStyle>
            <a:lvl1pPr>
              <a:defRPr sz="900">
                <a:latin typeface="Century Gothic"/>
                <a:ea typeface="Century Gothic"/>
                <a:cs typeface="Century Gothic"/>
              </a:defRPr>
            </a:lvl1pPr>
          </a:lstStyle>
          <a:p>
            <a:fld id="{86CB4B4D-7CA3-9044-876B-883B54F8677D}" type="slidenum">
              <a:rPr lang="uk-UA" smtClean="0"/>
              <a:pPr/>
              <a:t>‹#›</a:t>
            </a:fld>
            <a:endParaRPr lang="uk-U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med"/>
  <p:txStyles>
    <p:titleStyle>
      <a:lvl1pPr marL="0" marR="0" indent="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chemeClr val="tx1">
              <a:lumMod val="50000"/>
              <a:lumOff val="50000"/>
            </a:schemeClr>
          </a:solidFill>
          <a:uFillTx/>
          <a:latin typeface="Century Gothic"/>
          <a:ea typeface="Century Gothic"/>
          <a:cs typeface="Century Gothic"/>
          <a:sym typeface="Helvetica Light"/>
        </a:defRPr>
      </a:lvl1pPr>
      <a:lvl2pPr marL="0" marR="0" indent="8572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238125" marR="0" indent="-238125" algn="l" defTabSz="309563" rtl="0" eaLnBrk="1" latinLnBrk="0" hangingPunct="1">
        <a:lnSpc>
          <a:spcPct val="100000"/>
        </a:lnSpc>
        <a:spcBef>
          <a:spcPts val="2213"/>
        </a:spcBef>
        <a:spcAft>
          <a:spcPts val="0"/>
        </a:spcAft>
        <a:buClrTx/>
        <a:buSzPct val="75000"/>
        <a:buFontTx/>
        <a:buChar char="•"/>
        <a:tabLst/>
        <a:defRPr sz="2000" b="0" i="0" u="none" strike="noStrike" cap="none" spc="0" baseline="0">
          <a:ln>
            <a:noFill/>
          </a:ln>
          <a:solidFill>
            <a:schemeClr val="tx1">
              <a:lumMod val="50000"/>
              <a:lumOff val="50000"/>
            </a:schemeClr>
          </a:solidFill>
          <a:uFillTx/>
          <a:latin typeface="Century Gothic"/>
          <a:ea typeface="Century Gothic"/>
          <a:cs typeface="Century Gothic"/>
          <a:sym typeface="Helvetica Light"/>
        </a:defRPr>
      </a:lvl1pPr>
      <a:lvl2pPr marL="476250" marR="0" indent="-238125" algn="l" defTabSz="309563" rtl="0" eaLnBrk="1" latinLnBrk="0" hangingPunct="1">
        <a:lnSpc>
          <a:spcPct val="100000"/>
        </a:lnSpc>
        <a:spcBef>
          <a:spcPts val="2213"/>
        </a:spcBef>
        <a:spcAft>
          <a:spcPts val="0"/>
        </a:spcAft>
        <a:buClrTx/>
        <a:buSzPct val="75000"/>
        <a:buFontTx/>
        <a:buChar char="•"/>
        <a:tabLst/>
        <a:defRPr sz="2000" b="0" i="0" u="none" strike="noStrike" cap="none" spc="0" baseline="0">
          <a:ln>
            <a:noFill/>
          </a:ln>
          <a:solidFill>
            <a:schemeClr val="tx1">
              <a:lumMod val="50000"/>
              <a:lumOff val="50000"/>
            </a:schemeClr>
          </a:solidFill>
          <a:uFillTx/>
          <a:latin typeface="Century Gothic"/>
          <a:ea typeface="Century Gothic"/>
          <a:cs typeface="Century Gothic"/>
          <a:sym typeface="Helvetica Light"/>
        </a:defRPr>
      </a:lvl2pPr>
      <a:lvl3pPr marL="714375" marR="0" indent="-238125" algn="l" defTabSz="309563" rtl="0" eaLnBrk="1" latinLnBrk="0" hangingPunct="1">
        <a:lnSpc>
          <a:spcPct val="100000"/>
        </a:lnSpc>
        <a:spcBef>
          <a:spcPts val="2213"/>
        </a:spcBef>
        <a:spcAft>
          <a:spcPts val="0"/>
        </a:spcAft>
        <a:buClrTx/>
        <a:buSzPct val="75000"/>
        <a:buFontTx/>
        <a:buChar char="•"/>
        <a:tabLst/>
        <a:defRPr sz="2000" b="0" i="0" u="none" strike="noStrike" cap="none" spc="0" baseline="0">
          <a:ln>
            <a:noFill/>
          </a:ln>
          <a:solidFill>
            <a:schemeClr val="tx1">
              <a:lumMod val="50000"/>
              <a:lumOff val="50000"/>
            </a:schemeClr>
          </a:solidFill>
          <a:uFillTx/>
          <a:latin typeface="Century Gothic"/>
          <a:ea typeface="Century Gothic"/>
          <a:cs typeface="Century Gothic"/>
          <a:sym typeface="Helvetica Light"/>
        </a:defRPr>
      </a:lvl3pPr>
      <a:lvl4pPr marL="952500" marR="0" indent="-238125" algn="l" defTabSz="309563" rtl="0" eaLnBrk="1" latinLnBrk="0" hangingPunct="1">
        <a:lnSpc>
          <a:spcPct val="100000"/>
        </a:lnSpc>
        <a:spcBef>
          <a:spcPts val="2213"/>
        </a:spcBef>
        <a:spcAft>
          <a:spcPts val="0"/>
        </a:spcAft>
        <a:buClrTx/>
        <a:buSzPct val="75000"/>
        <a:buFontTx/>
        <a:buChar char="•"/>
        <a:tabLst/>
        <a:defRPr sz="2000" b="0" i="0" u="none" strike="noStrike" cap="none" spc="0" baseline="0">
          <a:ln>
            <a:noFill/>
          </a:ln>
          <a:solidFill>
            <a:schemeClr val="tx1">
              <a:lumMod val="50000"/>
              <a:lumOff val="50000"/>
            </a:schemeClr>
          </a:solidFill>
          <a:uFillTx/>
          <a:latin typeface="Century Gothic"/>
          <a:ea typeface="Century Gothic"/>
          <a:cs typeface="Century Gothic"/>
          <a:sym typeface="Helvetica Light"/>
        </a:defRPr>
      </a:lvl4pPr>
      <a:lvl5pPr marL="1190625" marR="0" indent="-238125" algn="l" defTabSz="309563" rtl="0" eaLnBrk="1" latinLnBrk="0" hangingPunct="1">
        <a:lnSpc>
          <a:spcPct val="100000"/>
        </a:lnSpc>
        <a:spcBef>
          <a:spcPts val="2213"/>
        </a:spcBef>
        <a:spcAft>
          <a:spcPts val="0"/>
        </a:spcAft>
        <a:buClrTx/>
        <a:buSzPct val="75000"/>
        <a:buFontTx/>
        <a:buChar char="•"/>
        <a:tabLst/>
        <a:defRPr sz="2000" b="0" i="0" u="none" strike="noStrike" cap="none" spc="0" baseline="0">
          <a:ln>
            <a:noFill/>
          </a:ln>
          <a:solidFill>
            <a:schemeClr val="tx1">
              <a:lumMod val="50000"/>
              <a:lumOff val="50000"/>
            </a:schemeClr>
          </a:solidFill>
          <a:uFillTx/>
          <a:latin typeface="Century Gothic"/>
          <a:ea typeface="Century Gothic"/>
          <a:cs typeface="Century Gothic"/>
          <a:sym typeface="Helvetica Light"/>
        </a:defRPr>
      </a:lvl5pPr>
      <a:lvl6pPr marL="1428750" marR="0" indent="-238125" algn="l" defTabSz="309563" rtl="0" eaLnBrk="1" latinLnBrk="0" hangingPunct="1">
        <a:lnSpc>
          <a:spcPct val="100000"/>
        </a:lnSpc>
        <a:spcBef>
          <a:spcPts val="2213"/>
        </a:spcBef>
        <a:spcAft>
          <a:spcPts val="0"/>
        </a:spcAft>
        <a:buClrTx/>
        <a:buSzPct val="75000"/>
        <a:buFontTx/>
        <a:buChar char="•"/>
        <a:tabLst/>
        <a:defRPr sz="2000" b="0" i="0" u="none" strike="noStrike" cap="none" spc="0" baseline="0">
          <a:ln>
            <a:noFill/>
          </a:ln>
          <a:solidFill>
            <a:srgbClr val="000000"/>
          </a:solidFill>
          <a:uFillTx/>
          <a:latin typeface="+mn-lt"/>
          <a:ea typeface="+mn-ea"/>
          <a:cs typeface="+mn-cs"/>
          <a:sym typeface="Helvetica Light"/>
        </a:defRPr>
      </a:lvl6pPr>
      <a:lvl7pPr marL="1666875" marR="0" indent="-238125" algn="l" defTabSz="309563" rtl="0" eaLnBrk="1" latinLnBrk="0" hangingPunct="1">
        <a:lnSpc>
          <a:spcPct val="100000"/>
        </a:lnSpc>
        <a:spcBef>
          <a:spcPts val="2213"/>
        </a:spcBef>
        <a:spcAft>
          <a:spcPts val="0"/>
        </a:spcAft>
        <a:buClrTx/>
        <a:buSzPct val="75000"/>
        <a:buFontTx/>
        <a:buChar char="•"/>
        <a:tabLst/>
        <a:defRPr sz="2000" b="0" i="0" u="none" strike="noStrike" cap="none" spc="0" baseline="0">
          <a:ln>
            <a:noFill/>
          </a:ln>
          <a:solidFill>
            <a:srgbClr val="000000"/>
          </a:solidFill>
          <a:uFillTx/>
          <a:latin typeface="+mn-lt"/>
          <a:ea typeface="+mn-ea"/>
          <a:cs typeface="+mn-cs"/>
          <a:sym typeface="Helvetica Light"/>
        </a:defRPr>
      </a:lvl7pPr>
      <a:lvl8pPr marL="1905000" marR="0" indent="-238125" algn="l" defTabSz="309563" rtl="0" eaLnBrk="1" latinLnBrk="0" hangingPunct="1">
        <a:lnSpc>
          <a:spcPct val="100000"/>
        </a:lnSpc>
        <a:spcBef>
          <a:spcPts val="2213"/>
        </a:spcBef>
        <a:spcAft>
          <a:spcPts val="0"/>
        </a:spcAft>
        <a:buClrTx/>
        <a:buSzPct val="75000"/>
        <a:buFontTx/>
        <a:buChar char="•"/>
        <a:tabLst/>
        <a:defRPr sz="2000" b="0" i="0" u="none" strike="noStrike" cap="none" spc="0" baseline="0">
          <a:ln>
            <a:noFill/>
          </a:ln>
          <a:solidFill>
            <a:srgbClr val="000000"/>
          </a:solidFill>
          <a:uFillTx/>
          <a:latin typeface="+mn-lt"/>
          <a:ea typeface="+mn-ea"/>
          <a:cs typeface="+mn-cs"/>
          <a:sym typeface="Helvetica Light"/>
        </a:defRPr>
      </a:lvl8pPr>
      <a:lvl9pPr marL="2143125" marR="0" indent="-238125" algn="l" defTabSz="309563" rtl="0" eaLnBrk="1" latinLnBrk="0" hangingPunct="1">
        <a:lnSpc>
          <a:spcPct val="100000"/>
        </a:lnSpc>
        <a:spcBef>
          <a:spcPts val="2213"/>
        </a:spcBef>
        <a:spcAft>
          <a:spcPts val="0"/>
        </a:spcAft>
        <a:buClrTx/>
        <a:buSzPct val="75000"/>
        <a:buFontTx/>
        <a:buChar char="•"/>
        <a:tabLst/>
        <a:defRPr sz="2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181" y="723311"/>
            <a:ext cx="4241043" cy="857250"/>
          </a:xfrm>
        </p:spPr>
        <p:txBody>
          <a:bodyPr>
            <a:normAutofit fontScale="90000"/>
          </a:bodyPr>
          <a:lstStyle/>
          <a:p>
            <a:r>
              <a:rPr lang="en-US" dirty="0" smtClean="0">
                <a:solidFill>
                  <a:srgbClr val="002060"/>
                </a:solidFill>
                <a:latin typeface="Arial Rounded MT Bold" panose="020F0704030504030204" pitchFamily="34" charset="0"/>
              </a:rPr>
              <a:t>Legal vs Ethical</a:t>
            </a:r>
            <a:br>
              <a:rPr lang="en-US" dirty="0" smtClean="0">
                <a:solidFill>
                  <a:srgbClr val="002060"/>
                </a:solidFill>
                <a:latin typeface="Arial Rounded MT Bold" panose="020F0704030504030204" pitchFamily="34" charset="0"/>
              </a:rPr>
            </a:br>
            <a:r>
              <a:rPr lang="en-US" sz="1800" dirty="0" smtClean="0">
                <a:solidFill>
                  <a:srgbClr val="002060"/>
                </a:solidFill>
                <a:latin typeface="Arial Rounded MT Bold" panose="020F0704030504030204" pitchFamily="34" charset="0"/>
              </a:rPr>
              <a:t>in disability support</a:t>
            </a:r>
            <a:endParaRPr lang="en-US" dirty="0">
              <a:solidFill>
                <a:srgbClr val="002060"/>
              </a:solidFill>
              <a:latin typeface="Arial Rounded MT Bold" panose="020F07040305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104" y="2546252"/>
            <a:ext cx="4521004" cy="2260502"/>
          </a:xfrm>
          <a:prstGeom prst="rect">
            <a:avLst/>
          </a:prstGeom>
        </p:spPr>
      </p:pic>
    </p:spTree>
    <p:extLst>
      <p:ext uri="{BB962C8B-B14F-4D97-AF65-F5344CB8AC3E}">
        <p14:creationId xmlns:p14="http://schemas.microsoft.com/office/powerpoint/2010/main" val="335286645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59" y="751868"/>
            <a:ext cx="5059063" cy="3686911"/>
          </a:xfrm>
          <a:prstGeom prst="rect">
            <a:avLst/>
          </a:prstGeom>
        </p:spPr>
      </p:pic>
    </p:spTree>
    <p:extLst>
      <p:ext uri="{BB962C8B-B14F-4D97-AF65-F5344CB8AC3E}">
        <p14:creationId xmlns:p14="http://schemas.microsoft.com/office/powerpoint/2010/main" val="76097272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357187"/>
            <a:ext cx="8255215" cy="483072"/>
          </a:xfrm>
        </p:spPr>
        <p:txBody>
          <a:bodyPr>
            <a:normAutofit fontScale="90000"/>
          </a:bodyPr>
          <a:lstStyle/>
          <a:p>
            <a:r>
              <a:rPr lang="en-US" dirty="0" smtClean="0">
                <a:solidFill>
                  <a:srgbClr val="002060"/>
                </a:solidFill>
                <a:latin typeface="Arial Rounded MT Bold" panose="020F0704030504030204" pitchFamily="34" charset="0"/>
              </a:rPr>
              <a:t>Conflict between law &amp; ethics</a:t>
            </a:r>
            <a:endParaRPr lang="en-US" dirty="0">
              <a:solidFill>
                <a:srgbClr val="002060"/>
              </a:solidFill>
              <a:latin typeface="Arial Rounded MT Bold" panose="020F0704030504030204" pitchFamily="34" charset="0"/>
            </a:endParaRPr>
          </a:p>
        </p:txBody>
      </p:sp>
      <p:sp>
        <p:nvSpPr>
          <p:cNvPr id="3" name="Text Placeholder 2"/>
          <p:cNvSpPr>
            <a:spLocks noGrp="1"/>
          </p:cNvSpPr>
          <p:nvPr>
            <p:ph type="body" sz="quarter" idx="10"/>
          </p:nvPr>
        </p:nvSpPr>
        <p:spPr>
          <a:xfrm>
            <a:off x="255373" y="1326291"/>
            <a:ext cx="8493211" cy="3385751"/>
          </a:xfrm>
        </p:spPr>
        <p:txBody>
          <a:bodyPr/>
          <a:lstStyle/>
          <a:p>
            <a:r>
              <a:rPr lang="en-US" dirty="0" smtClean="0">
                <a:solidFill>
                  <a:schemeClr val="tx1"/>
                </a:solidFill>
              </a:rPr>
              <a:t>These are called Competing Principles. </a:t>
            </a:r>
          </a:p>
          <a:p>
            <a:r>
              <a:rPr lang="en-US" dirty="0" smtClean="0">
                <a:solidFill>
                  <a:schemeClr val="tx1"/>
                </a:solidFill>
              </a:rPr>
              <a:t>Common in community services.</a:t>
            </a:r>
          </a:p>
          <a:p>
            <a:r>
              <a:rPr lang="en-US" dirty="0" smtClean="0">
                <a:solidFill>
                  <a:schemeClr val="tx1"/>
                </a:solidFill>
              </a:rPr>
              <a:t>For example: Confidentiality vs Reporting an endangering act:</a:t>
            </a:r>
          </a:p>
          <a:p>
            <a:pPr marL="238125" lvl="1" indent="0">
              <a:buNone/>
            </a:pPr>
            <a:r>
              <a:rPr lang="en-US" dirty="0" smtClean="0">
                <a:solidFill>
                  <a:schemeClr val="tx1"/>
                </a:solidFill>
              </a:rPr>
              <a:t>		Should a disability worker breach confidentiality to report a 				customer who has fallen in with a rough crowd and is at risk of 			committing an illegal act?</a:t>
            </a:r>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8334" y="271334"/>
            <a:ext cx="2000250" cy="1981200"/>
          </a:xfrm>
          <a:prstGeom prst="rect">
            <a:avLst/>
          </a:prstGeom>
        </p:spPr>
      </p:pic>
    </p:spTree>
    <p:extLst>
      <p:ext uri="{BB962C8B-B14F-4D97-AF65-F5344CB8AC3E}">
        <p14:creationId xmlns:p14="http://schemas.microsoft.com/office/powerpoint/2010/main" val="49407333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43" y="703868"/>
            <a:ext cx="8213124" cy="3740216"/>
          </a:xfrm>
          <a:prstGeom prst="rect">
            <a:avLst/>
          </a:prstGeom>
        </p:spPr>
      </p:pic>
      <p:sp>
        <p:nvSpPr>
          <p:cNvPr id="5" name="TextBox 4"/>
          <p:cNvSpPr txBox="1"/>
          <p:nvPr/>
        </p:nvSpPr>
        <p:spPr>
          <a:xfrm>
            <a:off x="140044" y="95496"/>
            <a:ext cx="874858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2060"/>
                </a:solidFill>
                <a:effectLst/>
                <a:uFillTx/>
                <a:latin typeface="Arial Rounded MT Bold" panose="020F0704030504030204" pitchFamily="34" charset="0"/>
                <a:sym typeface="Helvetica Light"/>
              </a:rPr>
              <a:t>Resolving Competing Principles through Ethical Decision</a:t>
            </a:r>
            <a:r>
              <a:rPr kumimoji="0" lang="en-US" sz="2000" b="0" i="0" u="none" strike="noStrike" cap="none" spc="0" normalizeH="0" dirty="0" smtClean="0">
                <a:ln>
                  <a:noFill/>
                </a:ln>
                <a:solidFill>
                  <a:srgbClr val="002060"/>
                </a:solidFill>
                <a:effectLst/>
                <a:uFillTx/>
                <a:latin typeface="Arial Rounded MT Bold" panose="020F0704030504030204" pitchFamily="34" charset="0"/>
                <a:sym typeface="Helvetica Light"/>
              </a:rPr>
              <a:t> Making</a:t>
            </a:r>
            <a:r>
              <a:rPr kumimoji="0" lang="en-US" sz="2000" b="0" i="0" u="none" strike="noStrike" cap="none" spc="0" normalizeH="0" baseline="0" dirty="0" smtClean="0">
                <a:ln>
                  <a:noFill/>
                </a:ln>
                <a:solidFill>
                  <a:srgbClr val="002060"/>
                </a:solidFill>
                <a:effectLst/>
                <a:uFillTx/>
                <a:latin typeface="Arial Rounded MT Bold" panose="020F0704030504030204" pitchFamily="34" charset="0"/>
                <a:sym typeface="Helvetica Light"/>
              </a:rPr>
              <a:t> </a:t>
            </a:r>
            <a:endParaRPr kumimoji="0" lang="en-AU" sz="2000" b="0" i="0" u="none" strike="noStrike" cap="none" spc="0" normalizeH="0" baseline="0" dirty="0">
              <a:ln>
                <a:noFill/>
              </a:ln>
              <a:solidFill>
                <a:srgbClr val="002060"/>
              </a:solidFill>
              <a:effectLst/>
              <a:uFillTx/>
              <a:latin typeface="Arial Rounded MT Bold" panose="020F0704030504030204" pitchFamily="34" charset="0"/>
              <a:sym typeface="Helvetica Light"/>
            </a:endParaRPr>
          </a:p>
        </p:txBody>
      </p:sp>
    </p:spTree>
    <p:extLst>
      <p:ext uri="{BB962C8B-B14F-4D97-AF65-F5344CB8AC3E}">
        <p14:creationId xmlns:p14="http://schemas.microsoft.com/office/powerpoint/2010/main" val="20621871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357188"/>
            <a:ext cx="7877175" cy="507786"/>
          </a:xfrm>
        </p:spPr>
        <p:txBody>
          <a:bodyPr>
            <a:normAutofit fontScale="90000"/>
          </a:bodyPr>
          <a:lstStyle/>
          <a:p>
            <a:r>
              <a:rPr lang="en-US" dirty="0" smtClean="0">
                <a:solidFill>
                  <a:srgbClr val="002060"/>
                </a:solidFill>
                <a:latin typeface="Arial Rounded MT Bold" panose="020F0704030504030204" pitchFamily="34" charset="0"/>
              </a:rPr>
              <a:t>Legal or Ethical?  (Let’s play along…)</a:t>
            </a:r>
            <a:endParaRPr lang="en-US" dirty="0">
              <a:solidFill>
                <a:srgbClr val="002060"/>
              </a:solidFill>
              <a:latin typeface="Arial Rounded MT Bold" panose="020F0704030504030204" pitchFamily="34" charset="0"/>
            </a:endParaRPr>
          </a:p>
        </p:txBody>
      </p:sp>
      <p:sp>
        <p:nvSpPr>
          <p:cNvPr id="3" name="Text Placeholder 2"/>
          <p:cNvSpPr>
            <a:spLocks noGrp="1"/>
          </p:cNvSpPr>
          <p:nvPr>
            <p:ph type="body" sz="quarter" idx="10"/>
          </p:nvPr>
        </p:nvSpPr>
        <p:spPr>
          <a:xfrm>
            <a:off x="337751" y="864974"/>
            <a:ext cx="8633254" cy="4077729"/>
          </a:xfrm>
        </p:spPr>
        <p:txBody>
          <a:bodyPr>
            <a:normAutofit fontScale="92500" lnSpcReduction="20000"/>
          </a:bodyPr>
          <a:lstStyle/>
          <a:p>
            <a:pPr marL="0" indent="0">
              <a:spcBef>
                <a:spcPts val="0"/>
              </a:spcBef>
              <a:buNone/>
            </a:pPr>
            <a:endParaRPr lang="en-US" dirty="0" smtClean="0">
              <a:solidFill>
                <a:schemeClr val="tx1"/>
              </a:solidFill>
            </a:endParaRPr>
          </a:p>
          <a:p>
            <a:pPr marL="0" indent="0">
              <a:spcBef>
                <a:spcPts val="0"/>
              </a:spcBef>
              <a:buNone/>
            </a:pPr>
            <a:r>
              <a:rPr lang="en-US" dirty="0" smtClean="0">
                <a:solidFill>
                  <a:schemeClr val="tx1"/>
                </a:solidFill>
              </a:rPr>
              <a:t>Children in the Workplace</a:t>
            </a:r>
          </a:p>
          <a:p>
            <a:pPr marL="0" indent="0">
              <a:spcBef>
                <a:spcPts val="0"/>
              </a:spcBef>
              <a:buNone/>
            </a:pPr>
            <a:r>
              <a:rPr lang="en-US" dirty="0" smtClean="0">
                <a:solidFill>
                  <a:schemeClr val="tx1"/>
                </a:solidFill>
              </a:rPr>
              <a:t>Code of Conduct</a:t>
            </a:r>
          </a:p>
          <a:p>
            <a:pPr marL="0" indent="0">
              <a:spcBef>
                <a:spcPts val="0"/>
              </a:spcBef>
              <a:buNone/>
            </a:pPr>
            <a:r>
              <a:rPr lang="en-US" dirty="0" smtClean="0">
                <a:solidFill>
                  <a:schemeClr val="tx1"/>
                </a:solidFill>
              </a:rPr>
              <a:t>Code of practice</a:t>
            </a:r>
          </a:p>
          <a:p>
            <a:pPr marL="0" indent="0">
              <a:spcBef>
                <a:spcPts val="0"/>
              </a:spcBef>
              <a:buNone/>
            </a:pPr>
            <a:r>
              <a:rPr lang="en-US" dirty="0" smtClean="0">
                <a:solidFill>
                  <a:schemeClr val="tx1"/>
                </a:solidFill>
              </a:rPr>
              <a:t>Complaints management</a:t>
            </a:r>
          </a:p>
          <a:p>
            <a:pPr marL="0" indent="0">
              <a:spcBef>
                <a:spcPts val="0"/>
              </a:spcBef>
              <a:buNone/>
            </a:pPr>
            <a:r>
              <a:rPr lang="en-US" dirty="0" smtClean="0">
                <a:solidFill>
                  <a:schemeClr val="tx1"/>
                </a:solidFill>
              </a:rPr>
              <a:t>Continuing professional education</a:t>
            </a:r>
          </a:p>
          <a:p>
            <a:pPr marL="0" indent="0">
              <a:spcBef>
                <a:spcPts val="0"/>
              </a:spcBef>
              <a:buNone/>
            </a:pPr>
            <a:r>
              <a:rPr lang="en-US" dirty="0" smtClean="0">
                <a:solidFill>
                  <a:schemeClr val="tx1"/>
                </a:solidFill>
              </a:rPr>
              <a:t>Discrimination</a:t>
            </a:r>
          </a:p>
          <a:p>
            <a:pPr marL="0" indent="0">
              <a:spcBef>
                <a:spcPts val="0"/>
              </a:spcBef>
              <a:buNone/>
            </a:pPr>
            <a:r>
              <a:rPr lang="en-US" dirty="0" smtClean="0">
                <a:solidFill>
                  <a:schemeClr val="tx1"/>
                </a:solidFill>
              </a:rPr>
              <a:t>Dignity of risk</a:t>
            </a:r>
          </a:p>
          <a:p>
            <a:pPr marL="0" indent="0">
              <a:spcBef>
                <a:spcPts val="0"/>
              </a:spcBef>
              <a:buNone/>
            </a:pPr>
            <a:r>
              <a:rPr lang="en-US" dirty="0" smtClean="0">
                <a:solidFill>
                  <a:schemeClr val="tx1"/>
                </a:solidFill>
              </a:rPr>
              <a:t>Human rights</a:t>
            </a:r>
          </a:p>
          <a:p>
            <a:pPr marL="0" indent="0">
              <a:spcBef>
                <a:spcPts val="0"/>
              </a:spcBef>
              <a:buNone/>
            </a:pPr>
            <a:r>
              <a:rPr lang="en-US" dirty="0" smtClean="0">
                <a:solidFill>
                  <a:schemeClr val="tx1"/>
                </a:solidFill>
              </a:rPr>
              <a:t>Mandatory reporting</a:t>
            </a:r>
          </a:p>
          <a:p>
            <a:pPr marL="0" indent="0">
              <a:spcBef>
                <a:spcPts val="0"/>
              </a:spcBef>
              <a:buNone/>
            </a:pPr>
            <a:r>
              <a:rPr lang="en-US" dirty="0" smtClean="0">
                <a:solidFill>
                  <a:schemeClr val="tx1"/>
                </a:solidFill>
              </a:rPr>
              <a:t>Practitioner/client boundaries</a:t>
            </a:r>
          </a:p>
          <a:p>
            <a:pPr marL="0" indent="0">
              <a:spcBef>
                <a:spcPts val="0"/>
              </a:spcBef>
              <a:buNone/>
            </a:pPr>
            <a:r>
              <a:rPr lang="en-US" dirty="0" smtClean="0">
                <a:solidFill>
                  <a:schemeClr val="tx1"/>
                </a:solidFill>
              </a:rPr>
              <a:t>Privacy, confidentiality &amp; disclosure</a:t>
            </a:r>
          </a:p>
          <a:p>
            <a:pPr marL="0" indent="0">
              <a:spcBef>
                <a:spcPts val="0"/>
              </a:spcBef>
              <a:buNone/>
            </a:pPr>
            <a:r>
              <a:rPr lang="en-US" dirty="0" smtClean="0">
                <a:solidFill>
                  <a:schemeClr val="tx1"/>
                </a:solidFill>
              </a:rPr>
              <a:t>Policy frameworks</a:t>
            </a:r>
          </a:p>
          <a:p>
            <a:pPr marL="0" indent="0">
              <a:spcBef>
                <a:spcPts val="0"/>
              </a:spcBef>
              <a:buNone/>
            </a:pPr>
            <a:r>
              <a:rPr lang="en-US" dirty="0" smtClean="0">
                <a:solidFill>
                  <a:schemeClr val="tx1"/>
                </a:solidFill>
              </a:rPr>
              <a:t>Records management</a:t>
            </a:r>
          </a:p>
          <a:p>
            <a:pPr marL="0" indent="0">
              <a:spcBef>
                <a:spcPts val="0"/>
              </a:spcBef>
              <a:buNone/>
            </a:pPr>
            <a:r>
              <a:rPr lang="en-US" dirty="0" smtClean="0">
                <a:solidFill>
                  <a:schemeClr val="tx1"/>
                </a:solidFill>
              </a:rPr>
              <a:t>Employment conditions</a:t>
            </a:r>
          </a:p>
          <a:p>
            <a:pPr marL="0" indent="0">
              <a:spcBef>
                <a:spcPts val="0"/>
              </a:spcBef>
              <a:buNone/>
            </a:pPr>
            <a:r>
              <a:rPr lang="en-US" dirty="0" smtClean="0">
                <a:solidFill>
                  <a:schemeClr val="tx1"/>
                </a:solidFill>
              </a:rPr>
              <a:t>Workplace safety</a:t>
            </a:r>
          </a:p>
          <a:p>
            <a:pPr marL="0" indent="0">
              <a:spcBef>
                <a:spcPts val="0"/>
              </a:spcBef>
              <a:buNone/>
            </a:pPr>
            <a:r>
              <a:rPr lang="en-US" dirty="0" smtClean="0">
                <a:solidFill>
                  <a:schemeClr val="tx1"/>
                </a:solidFill>
              </a:rPr>
              <a:t>Work role boundaries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076" y="864974"/>
            <a:ext cx="5498137" cy="3212326"/>
          </a:xfrm>
          <a:prstGeom prst="rect">
            <a:avLst/>
          </a:prstGeom>
        </p:spPr>
      </p:pic>
    </p:spTree>
    <p:extLst>
      <p:ext uri="{BB962C8B-B14F-4D97-AF65-F5344CB8AC3E}">
        <p14:creationId xmlns:p14="http://schemas.microsoft.com/office/powerpoint/2010/main" val="197343923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33413" y="1795849"/>
            <a:ext cx="7877175" cy="1713470"/>
          </a:xfrm>
        </p:spPr>
        <p:txBody>
          <a:bodyPr/>
          <a:lstStyle/>
          <a:p>
            <a:pPr marL="0" indent="0" algn="ctr">
              <a:buNone/>
            </a:pPr>
            <a:r>
              <a:rPr lang="en-US" dirty="0" smtClean="0">
                <a:solidFill>
                  <a:srgbClr val="7030A0"/>
                </a:solidFill>
              </a:rPr>
              <a:t>Just like what’s legal isn’t always ethical and sometimes what’s ethical isn’t legal…</a:t>
            </a:r>
          </a:p>
          <a:p>
            <a:pPr marL="0" indent="0" algn="ctr">
              <a:buNone/>
            </a:pPr>
            <a:r>
              <a:rPr lang="en-US" dirty="0">
                <a:solidFill>
                  <a:srgbClr val="7030A0"/>
                </a:solidFill>
              </a:rPr>
              <a:t>w</a:t>
            </a:r>
            <a:r>
              <a:rPr lang="en-US" dirty="0" smtClean="0">
                <a:solidFill>
                  <a:srgbClr val="7030A0"/>
                </a:solidFill>
              </a:rPr>
              <a:t>hat’s right isn’t always popular and what’s popular isn’t always right</a:t>
            </a:r>
            <a:endParaRPr lang="en-US" dirty="0">
              <a:solidFill>
                <a:srgbClr val="7030A0"/>
              </a:solidFill>
            </a:endParaRPr>
          </a:p>
        </p:txBody>
      </p:sp>
      <p:sp>
        <p:nvSpPr>
          <p:cNvPr id="4" name="TextBox 3"/>
          <p:cNvSpPr txBox="1"/>
          <p:nvPr/>
        </p:nvSpPr>
        <p:spPr>
          <a:xfrm>
            <a:off x="633413" y="484121"/>
            <a:ext cx="2933571"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002060"/>
                </a:solidFill>
                <a:effectLst/>
                <a:uFillTx/>
                <a:latin typeface="Arial Rounded MT Bold" panose="020F0704030504030204" pitchFamily="34" charset="0"/>
                <a:sym typeface="Helvetica Light"/>
              </a:rPr>
              <a:t>Remember…</a:t>
            </a:r>
            <a:endParaRPr kumimoji="0" lang="en-AU" sz="3200" b="0" i="0" u="none" strike="noStrike" cap="none" spc="0" normalizeH="0" baseline="0" dirty="0">
              <a:ln>
                <a:noFill/>
              </a:ln>
              <a:solidFill>
                <a:srgbClr val="002060"/>
              </a:solidFill>
              <a:effectLst/>
              <a:uFillTx/>
              <a:latin typeface="Arial Rounded MT Bold" panose="020F0704030504030204" pitchFamily="34" charset="0"/>
              <a:sym typeface="Helvetica Light"/>
            </a:endParaRPr>
          </a:p>
        </p:txBody>
      </p:sp>
    </p:spTree>
    <p:extLst>
      <p:ext uri="{BB962C8B-B14F-4D97-AF65-F5344CB8AC3E}">
        <p14:creationId xmlns:p14="http://schemas.microsoft.com/office/powerpoint/2010/main" val="113036975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66012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357187"/>
            <a:ext cx="7877175" cy="648653"/>
          </a:xfrm>
        </p:spPr>
        <p:txBody>
          <a:bodyPr/>
          <a:lstStyle/>
          <a:p>
            <a:r>
              <a:rPr lang="en-US" dirty="0" smtClean="0">
                <a:solidFill>
                  <a:srgbClr val="002060"/>
                </a:solidFill>
                <a:latin typeface="Arial Rounded MT Bold" panose="020F0704030504030204" pitchFamily="34" charset="0"/>
              </a:rPr>
              <a:t>What’s the difference?</a:t>
            </a:r>
            <a:endParaRPr lang="en-US" dirty="0">
              <a:solidFill>
                <a:srgbClr val="002060"/>
              </a:solidFill>
              <a:latin typeface="Arial Rounded MT Bold" panose="020F0704030504030204" pitchFamily="34" charset="0"/>
            </a:endParaRPr>
          </a:p>
        </p:txBody>
      </p:sp>
      <p:sp>
        <p:nvSpPr>
          <p:cNvPr id="3" name="Text Placeholder 2"/>
          <p:cNvSpPr>
            <a:spLocks noGrp="1"/>
          </p:cNvSpPr>
          <p:nvPr>
            <p:ph type="body" sz="quarter" idx="10"/>
          </p:nvPr>
        </p:nvSpPr>
        <p:spPr/>
        <p:txBody>
          <a:bodyPr/>
          <a:lstStyle/>
          <a:p>
            <a:pPr marL="0" indent="0">
              <a:buNone/>
            </a:pPr>
            <a:r>
              <a:rPr lang="en-US" dirty="0" smtClean="0">
                <a:solidFill>
                  <a:schemeClr val="tx1"/>
                </a:solidFill>
              </a:rPr>
              <a:t>Simply…</a:t>
            </a:r>
          </a:p>
          <a:p>
            <a:pPr marL="0" indent="0">
              <a:buNone/>
            </a:pPr>
            <a:r>
              <a:rPr lang="en-US" dirty="0" smtClean="0">
                <a:solidFill>
                  <a:schemeClr val="tx1"/>
                </a:solidFill>
              </a:rPr>
              <a:t>Legal standards are based on written law.</a:t>
            </a:r>
          </a:p>
          <a:p>
            <a:pPr marL="0" indent="0">
              <a:buNone/>
            </a:pPr>
            <a:r>
              <a:rPr lang="en-US" dirty="0" smtClean="0">
                <a:solidFill>
                  <a:schemeClr val="tx1"/>
                </a:solidFill>
              </a:rPr>
              <a:t>Ethical standards are based on human rights and wrongs.</a:t>
            </a:r>
          </a:p>
          <a:p>
            <a:pPr marL="0" indent="0">
              <a:buNone/>
            </a:pPr>
            <a:r>
              <a:rPr lang="en-US" dirty="0" smtClean="0">
                <a:solidFill>
                  <a:schemeClr val="tx1"/>
                </a:solidFill>
              </a:rPr>
              <a:t>Something can be legal, but not ethical.</a:t>
            </a:r>
          </a:p>
          <a:p>
            <a:pPr marL="0" indent="0" algn="r">
              <a:buNone/>
            </a:pPr>
            <a:r>
              <a:rPr lang="en-US" dirty="0" smtClean="0">
                <a:solidFill>
                  <a:srgbClr val="002060"/>
                </a:solidFill>
                <a:latin typeface="Arial Rounded MT Bold" panose="020F0704030504030204" pitchFamily="34" charset="0"/>
              </a:rPr>
              <a:t>If only it was </a:t>
            </a:r>
            <a:r>
              <a:rPr lang="en-US" i="1" dirty="0" smtClean="0">
                <a:solidFill>
                  <a:srgbClr val="002060"/>
                </a:solidFill>
                <a:latin typeface="Arial Rounded MT Bold" panose="020F0704030504030204" pitchFamily="34" charset="0"/>
              </a:rPr>
              <a:t>really</a:t>
            </a:r>
            <a:r>
              <a:rPr lang="en-US" dirty="0" smtClean="0">
                <a:solidFill>
                  <a:srgbClr val="002060"/>
                </a:solidFill>
                <a:latin typeface="Arial Rounded MT Bold" panose="020F0704030504030204" pitchFamily="34" charset="0"/>
              </a:rPr>
              <a:t> that simple!</a:t>
            </a:r>
            <a:endParaRPr lang="en-US" dirty="0">
              <a:solidFill>
                <a:srgbClr val="002060"/>
              </a:solidFill>
              <a:latin typeface="Arial Rounded MT Bold" panose="020F07040305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77" y="3394075"/>
            <a:ext cx="2619375" cy="1743075"/>
          </a:xfrm>
          <a:prstGeom prst="rect">
            <a:avLst/>
          </a:prstGeom>
        </p:spPr>
      </p:pic>
    </p:spTree>
    <p:extLst>
      <p:ext uri="{BB962C8B-B14F-4D97-AF65-F5344CB8AC3E}">
        <p14:creationId xmlns:p14="http://schemas.microsoft.com/office/powerpoint/2010/main" val="58692653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8897" y="807308"/>
            <a:ext cx="8575589" cy="3458305"/>
          </a:xfrm>
        </p:spPr>
        <p:txBody>
          <a:bodyPr/>
          <a:lstStyle/>
          <a:p>
            <a:r>
              <a:rPr lang="en-US" dirty="0" smtClean="0">
                <a:solidFill>
                  <a:schemeClr val="tx1"/>
                </a:solidFill>
              </a:rPr>
              <a:t>Most of our laws come from an ethical position – what is right and what is wrong.</a:t>
            </a:r>
          </a:p>
          <a:p>
            <a:r>
              <a:rPr lang="en-US" dirty="0" smtClean="0">
                <a:solidFill>
                  <a:schemeClr val="tx1"/>
                </a:solidFill>
              </a:rPr>
              <a:t>These ethical positions started with a human’s or cultural group’s morals</a:t>
            </a:r>
          </a:p>
          <a:p>
            <a:pPr marL="0" indent="0">
              <a:buNone/>
            </a:pPr>
            <a:r>
              <a:rPr lang="en-US" dirty="0" smtClean="0">
                <a:solidFill>
                  <a:schemeClr val="tx1"/>
                </a:solidFill>
              </a:rPr>
              <a:t>Just to confuse things…</a:t>
            </a:r>
          </a:p>
          <a:p>
            <a:pPr marL="0" indent="0">
              <a:buNone/>
            </a:pPr>
            <a:r>
              <a:rPr lang="en-AU" sz="1600" i="1" dirty="0">
                <a:solidFill>
                  <a:schemeClr val="tx1"/>
                </a:solidFill>
              </a:rPr>
              <a:t>There are some instances where legal acts can be unethical, and there are also times when an ethical act is considered illegal. </a:t>
            </a:r>
            <a:endParaRPr lang="en-US" sz="1600" i="1" dirty="0">
              <a:solidFill>
                <a:schemeClr val="tx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897" y="3793970"/>
            <a:ext cx="2470193" cy="1217139"/>
          </a:xfrm>
          <a:prstGeom prst="rect">
            <a:avLst/>
          </a:prstGeom>
        </p:spPr>
      </p:pic>
    </p:spTree>
    <p:extLst>
      <p:ext uri="{BB962C8B-B14F-4D97-AF65-F5344CB8AC3E}">
        <p14:creationId xmlns:p14="http://schemas.microsoft.com/office/powerpoint/2010/main" val="3153400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6562" y="609599"/>
            <a:ext cx="8542637" cy="4258963"/>
          </a:xfrm>
        </p:spPr>
        <p:txBody>
          <a:bodyPr>
            <a:normAutofit/>
          </a:bodyPr>
          <a:lstStyle/>
          <a:p>
            <a:pPr marL="0" indent="0">
              <a:buNone/>
            </a:pPr>
            <a:r>
              <a:rPr lang="en-US" u="sng" dirty="0" smtClean="0">
                <a:solidFill>
                  <a:schemeClr val="tx1"/>
                </a:solidFill>
              </a:rPr>
              <a:t>A legal act </a:t>
            </a:r>
          </a:p>
          <a:p>
            <a:pPr>
              <a:spcBef>
                <a:spcPts val="0"/>
              </a:spcBef>
            </a:pPr>
            <a:r>
              <a:rPr lang="en-US" dirty="0" smtClean="0">
                <a:solidFill>
                  <a:schemeClr val="tx1"/>
                </a:solidFill>
              </a:rPr>
              <a:t>applies to all people in a society that has a particular set of laws.</a:t>
            </a:r>
          </a:p>
          <a:p>
            <a:pPr>
              <a:spcBef>
                <a:spcPts val="0"/>
              </a:spcBef>
            </a:pPr>
            <a:r>
              <a:rPr lang="en-US" dirty="0">
                <a:solidFill>
                  <a:schemeClr val="tx1"/>
                </a:solidFill>
              </a:rPr>
              <a:t>m</a:t>
            </a:r>
            <a:r>
              <a:rPr lang="en-US" dirty="0" smtClean="0">
                <a:solidFill>
                  <a:schemeClr val="tx1"/>
                </a:solidFill>
              </a:rPr>
              <a:t>eets the terms of rules and regulations of a particular, but massive entity like a society or a country.</a:t>
            </a:r>
          </a:p>
          <a:p>
            <a:pPr marL="0" indent="0">
              <a:buNone/>
            </a:pPr>
            <a:r>
              <a:rPr lang="en-US" u="sng" dirty="0" smtClean="0">
                <a:solidFill>
                  <a:schemeClr val="tx1"/>
                </a:solidFill>
              </a:rPr>
              <a:t>An ethical framework</a:t>
            </a:r>
            <a:r>
              <a:rPr lang="en-US" dirty="0" smtClean="0">
                <a:solidFill>
                  <a:schemeClr val="tx1"/>
                </a:solidFill>
              </a:rPr>
              <a:t> </a:t>
            </a:r>
          </a:p>
          <a:p>
            <a:pPr>
              <a:spcBef>
                <a:spcPts val="0"/>
              </a:spcBef>
            </a:pPr>
            <a:r>
              <a:rPr lang="en-US" dirty="0" smtClean="0">
                <a:solidFill>
                  <a:schemeClr val="tx1"/>
                </a:solidFill>
              </a:rPr>
              <a:t>is usually voluntary and it is a personal act by an individual to comply with it.</a:t>
            </a:r>
          </a:p>
          <a:p>
            <a:pPr>
              <a:spcBef>
                <a:spcPts val="0"/>
              </a:spcBef>
            </a:pPr>
            <a:r>
              <a:rPr lang="en-US" dirty="0" smtClean="0">
                <a:solidFill>
                  <a:schemeClr val="tx1"/>
                </a:solidFill>
              </a:rPr>
              <a:t>Usually complies with the principles and justifications of an individual or a specific </a:t>
            </a:r>
            <a:r>
              <a:rPr lang="en-US" dirty="0" err="1" smtClean="0">
                <a:solidFill>
                  <a:schemeClr val="tx1"/>
                </a:solidFill>
              </a:rPr>
              <a:t>organisation</a:t>
            </a:r>
            <a:r>
              <a:rPr lang="en-US" dirty="0" smtClean="0">
                <a:solidFill>
                  <a:schemeClr val="tx1"/>
                </a:solidFill>
              </a:rPr>
              <a:t>.</a:t>
            </a:r>
            <a:endParaRPr lang="en-US" dirty="0" smtClean="0">
              <a:solidFill>
                <a:schemeClr val="tx1"/>
              </a:solidFill>
            </a:endParaRPr>
          </a:p>
          <a:p>
            <a:pPr>
              <a:spcBef>
                <a:spcPts val="0"/>
              </a:spcBef>
            </a:pPr>
            <a:r>
              <a:rPr lang="en-US" dirty="0" smtClean="0">
                <a:solidFill>
                  <a:schemeClr val="tx1"/>
                </a:solidFill>
              </a:rPr>
              <a:t>Doesn’t result in legal punishment if you don’t comply (though it may get you fired from a job!)</a:t>
            </a:r>
          </a:p>
          <a:p>
            <a:pPr>
              <a:spcBef>
                <a:spcPts val="0"/>
              </a:spcBef>
            </a:pPr>
            <a:endParaRPr lang="en-US" dirty="0"/>
          </a:p>
        </p:txBody>
      </p:sp>
    </p:spTree>
    <p:extLst>
      <p:ext uri="{BB962C8B-B14F-4D97-AF65-F5344CB8AC3E}">
        <p14:creationId xmlns:p14="http://schemas.microsoft.com/office/powerpoint/2010/main" val="88027260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357187"/>
            <a:ext cx="7877175" cy="573689"/>
          </a:xfrm>
        </p:spPr>
        <p:txBody>
          <a:bodyPr>
            <a:normAutofit fontScale="90000"/>
          </a:bodyPr>
          <a:lstStyle/>
          <a:p>
            <a:r>
              <a:rPr lang="en-US" dirty="0" smtClean="0">
                <a:solidFill>
                  <a:srgbClr val="002060"/>
                </a:solidFill>
                <a:latin typeface="Arial Rounded MT Bold" panose="020F0704030504030204" pitchFamily="34" charset="0"/>
              </a:rPr>
              <a:t>Some laws that are based in ethics</a:t>
            </a:r>
            <a:endParaRPr lang="en-US" dirty="0">
              <a:solidFill>
                <a:srgbClr val="002060"/>
              </a:solidFill>
              <a:latin typeface="Arial Rounded MT Bold" panose="020F0704030504030204" pitchFamily="34" charset="0"/>
            </a:endParaRPr>
          </a:p>
        </p:txBody>
      </p:sp>
      <p:sp>
        <p:nvSpPr>
          <p:cNvPr id="3" name="Text Placeholder 2"/>
          <p:cNvSpPr>
            <a:spLocks noGrp="1"/>
          </p:cNvSpPr>
          <p:nvPr>
            <p:ph type="body" sz="quarter" idx="10"/>
          </p:nvPr>
        </p:nvSpPr>
        <p:spPr>
          <a:xfrm>
            <a:off x="633413" y="1322388"/>
            <a:ext cx="7877175" cy="3406131"/>
          </a:xfrm>
        </p:spPr>
        <p:txBody>
          <a:bodyPr>
            <a:normAutofit fontScale="92500" lnSpcReduction="20000"/>
          </a:bodyPr>
          <a:lstStyle/>
          <a:p>
            <a:r>
              <a:rPr lang="en-US" dirty="0" smtClean="0">
                <a:solidFill>
                  <a:schemeClr val="tx1"/>
                </a:solidFill>
              </a:rPr>
              <a:t>Equal Opportunity/anti-discrimination</a:t>
            </a:r>
          </a:p>
          <a:p>
            <a:r>
              <a:rPr lang="en-US" dirty="0" smtClean="0">
                <a:solidFill>
                  <a:schemeClr val="tx1"/>
                </a:solidFill>
              </a:rPr>
              <a:t>Child protection</a:t>
            </a:r>
          </a:p>
          <a:p>
            <a:r>
              <a:rPr lang="en-US" dirty="0" smtClean="0">
                <a:solidFill>
                  <a:schemeClr val="tx1"/>
                </a:solidFill>
              </a:rPr>
              <a:t>Interpersonal violence</a:t>
            </a:r>
          </a:p>
          <a:p>
            <a:r>
              <a:rPr lang="en-US" dirty="0" smtClean="0">
                <a:solidFill>
                  <a:schemeClr val="tx1"/>
                </a:solidFill>
              </a:rPr>
              <a:t>Conflict of interest</a:t>
            </a:r>
          </a:p>
          <a:p>
            <a:r>
              <a:rPr lang="en-US" dirty="0" smtClean="0">
                <a:solidFill>
                  <a:schemeClr val="tx1"/>
                </a:solidFill>
              </a:rPr>
              <a:t>Australian Privacy Principles</a:t>
            </a:r>
          </a:p>
          <a:p>
            <a:pPr marL="0" indent="0">
              <a:buNone/>
            </a:pPr>
            <a:endParaRPr lang="en-US" dirty="0" smtClean="0"/>
          </a:p>
          <a:p>
            <a:pPr marL="0" indent="0">
              <a:buNone/>
            </a:pPr>
            <a:r>
              <a:rPr lang="en-US" dirty="0" smtClean="0"/>
              <a:t>Any others?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056" y="2932413"/>
            <a:ext cx="2381250" cy="1733550"/>
          </a:xfrm>
          <a:prstGeom prst="rect">
            <a:avLst/>
          </a:prstGeom>
        </p:spPr>
      </p:pic>
    </p:spTree>
    <p:extLst>
      <p:ext uri="{BB962C8B-B14F-4D97-AF65-F5344CB8AC3E}">
        <p14:creationId xmlns:p14="http://schemas.microsoft.com/office/powerpoint/2010/main" val="11063162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6" y="167717"/>
            <a:ext cx="8337592" cy="623116"/>
          </a:xfrm>
        </p:spPr>
        <p:txBody>
          <a:bodyPr>
            <a:normAutofit/>
          </a:bodyPr>
          <a:lstStyle/>
          <a:p>
            <a:r>
              <a:rPr lang="en-AU" b="1" dirty="0">
                <a:solidFill>
                  <a:srgbClr val="002060"/>
                </a:solidFill>
                <a:latin typeface="Arial Rounded MT Bold" panose="020F0704030504030204" pitchFamily="34" charset="0"/>
              </a:rPr>
              <a:t>Where do Cara policies come from?</a:t>
            </a:r>
            <a:endParaRPr lang="en-AU" dirty="0">
              <a:solidFill>
                <a:srgbClr val="002060"/>
              </a:solidFill>
              <a:latin typeface="Arial Rounded MT Bold" panose="020F0704030504030204" pitchFamily="34" charset="0"/>
            </a:endParaRPr>
          </a:p>
        </p:txBody>
      </p:sp>
      <p:sp>
        <p:nvSpPr>
          <p:cNvPr id="3" name="Text Placeholder 2"/>
          <p:cNvSpPr>
            <a:spLocks noGrp="1"/>
          </p:cNvSpPr>
          <p:nvPr>
            <p:ph type="body" sz="quarter" idx="10"/>
          </p:nvPr>
        </p:nvSpPr>
        <p:spPr>
          <a:xfrm>
            <a:off x="271849" y="881450"/>
            <a:ext cx="8740346" cy="4077728"/>
          </a:xfrm>
        </p:spPr>
        <p:txBody>
          <a:bodyPr>
            <a:normAutofit fontScale="77500" lnSpcReduction="20000"/>
          </a:bodyPr>
          <a:lstStyle/>
          <a:p>
            <a:pPr marL="0" indent="0">
              <a:spcBef>
                <a:spcPts val="0"/>
              </a:spcBef>
              <a:buNone/>
            </a:pPr>
            <a:r>
              <a:rPr lang="en-AU" dirty="0">
                <a:solidFill>
                  <a:schemeClr val="tx1"/>
                </a:solidFill>
              </a:rPr>
              <a:t>Universal Declaration of Human Rights (1948)</a:t>
            </a:r>
          </a:p>
          <a:p>
            <a:pPr marL="0" indent="0">
              <a:spcBef>
                <a:spcPts val="0"/>
              </a:spcBef>
              <a:buNone/>
            </a:pPr>
            <a:r>
              <a:rPr lang="en-AU" dirty="0" smtClean="0">
                <a:solidFill>
                  <a:schemeClr val="tx1"/>
                </a:solidFill>
              </a:rPr>
              <a:t>	▼</a:t>
            </a:r>
            <a:endParaRPr lang="en-AU" dirty="0">
              <a:solidFill>
                <a:schemeClr val="tx1"/>
              </a:solidFill>
            </a:endParaRPr>
          </a:p>
          <a:p>
            <a:pPr marL="0" indent="0">
              <a:spcBef>
                <a:spcPts val="0"/>
              </a:spcBef>
              <a:buNone/>
            </a:pPr>
            <a:r>
              <a:rPr lang="en-AU" dirty="0" smtClean="0">
                <a:solidFill>
                  <a:schemeClr val="tx1"/>
                </a:solidFill>
              </a:rPr>
              <a:t>	UN </a:t>
            </a:r>
            <a:r>
              <a:rPr lang="en-AU" dirty="0">
                <a:solidFill>
                  <a:schemeClr val="tx1"/>
                </a:solidFill>
              </a:rPr>
              <a:t>Conventions:	UN Convention on the Rights of People with a Disability</a:t>
            </a:r>
          </a:p>
          <a:p>
            <a:pPr marL="0" indent="0">
              <a:spcBef>
                <a:spcPts val="0"/>
              </a:spcBef>
              <a:buNone/>
            </a:pPr>
            <a:r>
              <a:rPr lang="en-AU" dirty="0">
                <a:solidFill>
                  <a:schemeClr val="tx1"/>
                </a:solidFill>
              </a:rPr>
              <a:t>			</a:t>
            </a:r>
            <a:r>
              <a:rPr lang="en-AU" dirty="0" smtClean="0">
                <a:solidFill>
                  <a:schemeClr val="tx1"/>
                </a:solidFill>
              </a:rPr>
              <a:t>				UN </a:t>
            </a:r>
            <a:r>
              <a:rPr lang="en-AU" dirty="0">
                <a:solidFill>
                  <a:schemeClr val="tx1"/>
                </a:solidFill>
              </a:rPr>
              <a:t>Convention on the Rights of the Child</a:t>
            </a:r>
          </a:p>
          <a:p>
            <a:pPr marL="0" indent="0">
              <a:spcBef>
                <a:spcPts val="0"/>
              </a:spcBef>
              <a:buNone/>
            </a:pPr>
            <a:r>
              <a:rPr lang="en-AU" dirty="0">
                <a:solidFill>
                  <a:schemeClr val="tx1"/>
                </a:solidFill>
              </a:rPr>
              <a:t>			▼</a:t>
            </a:r>
          </a:p>
          <a:p>
            <a:pPr marL="0" indent="0">
              <a:spcBef>
                <a:spcPts val="0"/>
              </a:spcBef>
              <a:buNone/>
            </a:pPr>
            <a:r>
              <a:rPr lang="en-AU" dirty="0" smtClean="0">
                <a:solidFill>
                  <a:schemeClr val="tx1"/>
                </a:solidFill>
              </a:rPr>
              <a:t>			Australian </a:t>
            </a:r>
            <a:r>
              <a:rPr lang="en-AU" dirty="0">
                <a:solidFill>
                  <a:schemeClr val="tx1"/>
                </a:solidFill>
              </a:rPr>
              <a:t>Commonwealth and State laws: 	Disability Discrimination Act (1992)</a:t>
            </a:r>
          </a:p>
          <a:p>
            <a:pPr marL="0" indent="0">
              <a:spcBef>
                <a:spcPts val="0"/>
              </a:spcBef>
              <a:buNone/>
            </a:pPr>
            <a:r>
              <a:rPr lang="en-AU" dirty="0">
                <a:solidFill>
                  <a:schemeClr val="tx1"/>
                </a:solidFill>
              </a:rPr>
              <a:t>							</a:t>
            </a:r>
            <a:r>
              <a:rPr lang="en-AU" dirty="0" smtClean="0">
                <a:solidFill>
                  <a:schemeClr val="tx1"/>
                </a:solidFill>
              </a:rPr>
              <a:t>										SA </a:t>
            </a:r>
            <a:r>
              <a:rPr lang="en-AU" dirty="0">
                <a:solidFill>
                  <a:schemeClr val="tx1"/>
                </a:solidFill>
              </a:rPr>
              <a:t>Disability Services Act (1993)</a:t>
            </a:r>
          </a:p>
          <a:p>
            <a:pPr marL="0" indent="0">
              <a:spcBef>
                <a:spcPts val="0"/>
              </a:spcBef>
              <a:buNone/>
            </a:pPr>
            <a:r>
              <a:rPr lang="en-AU" dirty="0">
                <a:solidFill>
                  <a:schemeClr val="tx1"/>
                </a:solidFill>
              </a:rPr>
              <a:t>							</a:t>
            </a:r>
            <a:r>
              <a:rPr lang="en-AU" dirty="0" smtClean="0">
                <a:solidFill>
                  <a:schemeClr val="tx1"/>
                </a:solidFill>
              </a:rPr>
              <a:t>										SA </a:t>
            </a:r>
            <a:r>
              <a:rPr lang="en-AU" dirty="0">
                <a:solidFill>
                  <a:schemeClr val="tx1"/>
                </a:solidFill>
              </a:rPr>
              <a:t>Equal Opportunity Act (1984)</a:t>
            </a:r>
          </a:p>
          <a:p>
            <a:pPr marL="0" indent="0">
              <a:spcBef>
                <a:spcPts val="0"/>
              </a:spcBef>
              <a:buNone/>
            </a:pPr>
            <a:r>
              <a:rPr lang="en-AU" dirty="0">
                <a:solidFill>
                  <a:schemeClr val="tx1"/>
                </a:solidFill>
              </a:rPr>
              <a:t>							</a:t>
            </a:r>
            <a:r>
              <a:rPr lang="en-AU" dirty="0" smtClean="0">
                <a:solidFill>
                  <a:schemeClr val="tx1"/>
                </a:solidFill>
              </a:rPr>
              <a:t>										NDIS </a:t>
            </a:r>
            <a:r>
              <a:rPr lang="en-AU" dirty="0">
                <a:solidFill>
                  <a:schemeClr val="tx1"/>
                </a:solidFill>
              </a:rPr>
              <a:t>Act (2013)</a:t>
            </a:r>
          </a:p>
          <a:p>
            <a:pPr marL="0" indent="0">
              <a:spcBef>
                <a:spcPts val="0"/>
              </a:spcBef>
              <a:buNone/>
            </a:pPr>
            <a:r>
              <a:rPr lang="en-AU" dirty="0">
                <a:solidFill>
                  <a:schemeClr val="tx1"/>
                </a:solidFill>
              </a:rPr>
              <a:t>				</a:t>
            </a:r>
            <a:r>
              <a:rPr lang="en-AU" dirty="0" smtClean="0">
                <a:solidFill>
                  <a:schemeClr val="tx1"/>
                </a:solidFill>
              </a:rPr>
              <a:t>														▼</a:t>
            </a:r>
            <a:endParaRPr lang="en-AU" dirty="0">
              <a:solidFill>
                <a:schemeClr val="tx1"/>
              </a:solidFill>
            </a:endParaRPr>
          </a:p>
          <a:p>
            <a:pPr marL="0" indent="0">
              <a:spcBef>
                <a:spcPts val="0"/>
              </a:spcBef>
              <a:buNone/>
            </a:pPr>
            <a:r>
              <a:rPr lang="en-AU" dirty="0">
                <a:solidFill>
                  <a:schemeClr val="tx1"/>
                </a:solidFill>
              </a:rPr>
              <a:t>				</a:t>
            </a:r>
            <a:r>
              <a:rPr lang="en-AU" dirty="0" smtClean="0">
                <a:solidFill>
                  <a:schemeClr val="tx1"/>
                </a:solidFill>
              </a:rPr>
              <a:t>														National </a:t>
            </a:r>
            <a:r>
              <a:rPr lang="en-AU" dirty="0">
                <a:solidFill>
                  <a:schemeClr val="tx1"/>
                </a:solidFill>
              </a:rPr>
              <a:t>Standards for </a:t>
            </a:r>
            <a:r>
              <a:rPr lang="en-AU" dirty="0" smtClean="0">
                <a:solidFill>
                  <a:schemeClr val="tx1"/>
                </a:solidFill>
              </a:rPr>
              <a:t>Disability</a:t>
            </a:r>
          </a:p>
          <a:p>
            <a:pPr marL="0" indent="0">
              <a:spcBef>
                <a:spcPts val="0"/>
              </a:spcBef>
              <a:buNone/>
            </a:pPr>
            <a:r>
              <a:rPr lang="en-AU" dirty="0">
                <a:solidFill>
                  <a:schemeClr val="tx1"/>
                </a:solidFill>
              </a:rPr>
              <a:t>	</a:t>
            </a:r>
            <a:r>
              <a:rPr lang="en-AU" dirty="0" smtClean="0">
                <a:solidFill>
                  <a:schemeClr val="tx1"/>
                </a:solidFill>
              </a:rPr>
              <a:t>																	Services (The Standards)</a:t>
            </a:r>
            <a:endParaRPr lang="en-AU" dirty="0">
              <a:solidFill>
                <a:schemeClr val="tx1"/>
              </a:solidFill>
            </a:endParaRPr>
          </a:p>
          <a:p>
            <a:pPr marL="0" indent="0">
              <a:spcBef>
                <a:spcPts val="0"/>
              </a:spcBef>
              <a:buNone/>
            </a:pPr>
            <a:r>
              <a:rPr lang="en-AU" dirty="0">
                <a:solidFill>
                  <a:schemeClr val="tx1"/>
                </a:solidFill>
              </a:rPr>
              <a:t>				</a:t>
            </a:r>
            <a:r>
              <a:rPr lang="en-AU" dirty="0" smtClean="0">
                <a:solidFill>
                  <a:schemeClr val="tx1"/>
                </a:solidFill>
              </a:rPr>
              <a:t>															▼</a:t>
            </a:r>
            <a:endParaRPr lang="en-AU" dirty="0">
              <a:solidFill>
                <a:schemeClr val="tx1"/>
              </a:solidFill>
            </a:endParaRPr>
          </a:p>
          <a:p>
            <a:pPr marL="0" indent="0">
              <a:spcBef>
                <a:spcPts val="0"/>
              </a:spcBef>
              <a:buNone/>
            </a:pPr>
            <a:r>
              <a:rPr lang="en-AU" dirty="0">
                <a:solidFill>
                  <a:schemeClr val="tx1"/>
                </a:solidFill>
              </a:rPr>
              <a:t>				</a:t>
            </a:r>
            <a:r>
              <a:rPr lang="en-AU" dirty="0" smtClean="0">
                <a:solidFill>
                  <a:schemeClr val="tx1"/>
                </a:solidFill>
              </a:rPr>
              <a:t>															Cara </a:t>
            </a:r>
            <a:r>
              <a:rPr lang="en-AU" dirty="0">
                <a:solidFill>
                  <a:schemeClr val="tx1"/>
                </a:solidFill>
              </a:rPr>
              <a:t>Policies</a:t>
            </a:r>
          </a:p>
          <a:p>
            <a:pPr marL="0" indent="0">
              <a:buNone/>
            </a:pPr>
            <a:r>
              <a:rPr lang="en-AU" dirty="0">
                <a:solidFill>
                  <a:schemeClr val="tx1"/>
                </a:solidFill>
              </a:rPr>
              <a:t> </a:t>
            </a:r>
          </a:p>
          <a:p>
            <a:pPr marL="0" indent="0">
              <a:spcBef>
                <a:spcPts val="0"/>
              </a:spcBef>
              <a:buNone/>
            </a:pPr>
            <a:r>
              <a:rPr lang="en-AU" u="sng" dirty="0">
                <a:solidFill>
                  <a:schemeClr val="tx1"/>
                </a:solidFill>
              </a:rPr>
              <a:t>Other legislation with impact on Cara policy and procedures:</a:t>
            </a:r>
          </a:p>
          <a:p>
            <a:pPr marL="0" lvl="0" indent="0">
              <a:spcBef>
                <a:spcPts val="0"/>
              </a:spcBef>
              <a:buNone/>
            </a:pPr>
            <a:r>
              <a:rPr lang="en-AU" dirty="0">
                <a:solidFill>
                  <a:schemeClr val="tx1"/>
                </a:solidFill>
              </a:rPr>
              <a:t>WHS Act (2012)</a:t>
            </a:r>
          </a:p>
          <a:p>
            <a:pPr marL="0" lvl="0" indent="0">
              <a:spcBef>
                <a:spcPts val="0"/>
              </a:spcBef>
              <a:buNone/>
            </a:pPr>
            <a:r>
              <a:rPr lang="en-AU" dirty="0">
                <a:solidFill>
                  <a:schemeClr val="tx1"/>
                </a:solidFill>
              </a:rPr>
              <a:t>GST Act (2000)</a:t>
            </a:r>
          </a:p>
          <a:p>
            <a:pPr marL="0" lvl="0" indent="0">
              <a:spcBef>
                <a:spcPts val="0"/>
              </a:spcBef>
              <a:buNone/>
            </a:pPr>
            <a:r>
              <a:rPr lang="en-AU" dirty="0">
                <a:solidFill>
                  <a:schemeClr val="tx1"/>
                </a:solidFill>
              </a:rPr>
              <a:t>Other financial and business management legislation</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7213"/>
            <a:ext cx="1509688" cy="1484527"/>
          </a:xfrm>
          <a:prstGeom prst="rect">
            <a:avLst/>
          </a:prstGeom>
        </p:spPr>
      </p:pic>
    </p:spTree>
    <p:extLst>
      <p:ext uri="{BB962C8B-B14F-4D97-AF65-F5344CB8AC3E}">
        <p14:creationId xmlns:p14="http://schemas.microsoft.com/office/powerpoint/2010/main" val="359490863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1319" y="428368"/>
            <a:ext cx="8303740" cy="4374291"/>
          </a:xfrm>
        </p:spPr>
        <p:txBody>
          <a:bodyPr/>
          <a:lstStyle/>
          <a:p>
            <a:pPr marL="0" indent="0">
              <a:buNone/>
            </a:pPr>
            <a:r>
              <a:rPr lang="en-AU" b="1" dirty="0">
                <a:solidFill>
                  <a:schemeClr val="tx1"/>
                </a:solidFill>
              </a:rPr>
              <a:t>Staff Professional Conduct SP 1.2</a:t>
            </a:r>
            <a:endParaRPr lang="en-AU" dirty="0">
              <a:solidFill>
                <a:schemeClr val="tx1"/>
              </a:solidFill>
            </a:endParaRPr>
          </a:p>
          <a:p>
            <a:pPr marL="0" indent="0">
              <a:buNone/>
            </a:pPr>
            <a:r>
              <a:rPr lang="en-AU" dirty="0">
                <a:solidFill>
                  <a:schemeClr val="tx1"/>
                </a:solidFill>
              </a:rPr>
              <a:t>Domain: Staff Policies</a:t>
            </a:r>
          </a:p>
          <a:p>
            <a:pPr marL="0" indent="0">
              <a:buNone/>
            </a:pPr>
            <a:r>
              <a:rPr lang="en-AU" dirty="0">
                <a:solidFill>
                  <a:schemeClr val="tx1"/>
                </a:solidFill>
              </a:rPr>
              <a:t>Section: Professional conduct / Standards</a:t>
            </a:r>
          </a:p>
          <a:p>
            <a:pPr marL="0" indent="0">
              <a:buNone/>
            </a:pPr>
            <a:r>
              <a:rPr lang="en-AU" dirty="0">
                <a:solidFill>
                  <a:schemeClr val="tx1"/>
                </a:solidFill>
              </a:rPr>
              <a:t> </a:t>
            </a:r>
          </a:p>
          <a:p>
            <a:pPr marL="0" indent="0">
              <a:buNone/>
            </a:pPr>
            <a:r>
              <a:rPr lang="en-AU" b="1" dirty="0">
                <a:solidFill>
                  <a:schemeClr val="tx1"/>
                </a:solidFill>
              </a:rPr>
              <a:t>“I have the right to services and supports that are effectively managed, regularly reviewed, accountable and contemporary”</a:t>
            </a:r>
            <a:endParaRPr lang="en-AU" dirty="0">
              <a:solidFill>
                <a:schemeClr val="tx1"/>
              </a:solidFill>
            </a:endParaRPr>
          </a:p>
          <a:p>
            <a:pPr marL="0" indent="0" algn="r">
              <a:buNone/>
            </a:pPr>
            <a:r>
              <a:rPr lang="en-AU" sz="1600" dirty="0">
                <a:solidFill>
                  <a:schemeClr val="tx1"/>
                </a:solidFill>
              </a:rPr>
              <a:t>[National Standards for Disability Services, Standard Six, rights for people</a:t>
            </a:r>
            <a:r>
              <a:rPr lang="en-AU" sz="1600" dirty="0" smtClean="0">
                <a:solidFill>
                  <a:schemeClr val="tx1"/>
                </a:solidFill>
              </a:rPr>
              <a:t>]</a:t>
            </a:r>
            <a:endParaRPr lang="en-AU" sz="1600" dirty="0">
              <a:solidFill>
                <a:schemeClr val="tx1"/>
              </a:solidFill>
            </a:endParaRPr>
          </a:p>
        </p:txBody>
      </p:sp>
    </p:spTree>
    <p:extLst>
      <p:ext uri="{BB962C8B-B14F-4D97-AF65-F5344CB8AC3E}">
        <p14:creationId xmlns:p14="http://schemas.microsoft.com/office/powerpoint/2010/main" val="14599783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357187"/>
            <a:ext cx="7877175" cy="425408"/>
          </a:xfrm>
        </p:spPr>
        <p:txBody>
          <a:bodyPr>
            <a:normAutofit fontScale="90000"/>
          </a:bodyPr>
          <a:lstStyle/>
          <a:p>
            <a:r>
              <a:rPr lang="en-US" dirty="0" smtClean="0">
                <a:solidFill>
                  <a:srgbClr val="002060"/>
                </a:solidFill>
                <a:latin typeface="Arial Rounded MT Bold" panose="020F0704030504030204" pitchFamily="34" charset="0"/>
              </a:rPr>
              <a:t>Compliance</a:t>
            </a:r>
            <a:endParaRPr lang="en-US" dirty="0">
              <a:solidFill>
                <a:srgbClr val="002060"/>
              </a:solidFill>
              <a:latin typeface="Arial Rounded MT Bold" panose="020F0704030504030204" pitchFamily="34" charset="0"/>
            </a:endParaRPr>
          </a:p>
        </p:txBody>
      </p:sp>
      <p:sp>
        <p:nvSpPr>
          <p:cNvPr id="3" name="Text Placeholder 2"/>
          <p:cNvSpPr>
            <a:spLocks noGrp="1"/>
          </p:cNvSpPr>
          <p:nvPr>
            <p:ph type="body" sz="quarter" idx="10"/>
          </p:nvPr>
        </p:nvSpPr>
        <p:spPr>
          <a:xfrm>
            <a:off x="428368" y="906162"/>
            <a:ext cx="8311977" cy="3359451"/>
          </a:xfrm>
        </p:spPr>
        <p:txBody>
          <a:bodyPr>
            <a:normAutofit fontScale="85000" lnSpcReduction="20000"/>
          </a:bodyPr>
          <a:lstStyle/>
          <a:p>
            <a:r>
              <a:rPr lang="en-US" dirty="0" smtClean="0">
                <a:solidFill>
                  <a:schemeClr val="tx1"/>
                </a:solidFill>
              </a:rPr>
              <a:t>MUST comply with legal requirements</a:t>
            </a:r>
          </a:p>
          <a:p>
            <a:r>
              <a:rPr lang="en-US" dirty="0" smtClean="0">
                <a:solidFill>
                  <a:schemeClr val="tx1"/>
                </a:solidFill>
              </a:rPr>
              <a:t>MUST comply with policies because policies are how an </a:t>
            </a:r>
            <a:r>
              <a:rPr lang="en-US" dirty="0" err="1" smtClean="0">
                <a:solidFill>
                  <a:schemeClr val="tx1"/>
                </a:solidFill>
              </a:rPr>
              <a:t>organisation</a:t>
            </a:r>
            <a:r>
              <a:rPr lang="en-US" dirty="0" smtClean="0">
                <a:solidFill>
                  <a:schemeClr val="tx1"/>
                </a:solidFill>
              </a:rPr>
              <a:t> implements LAW.</a:t>
            </a:r>
          </a:p>
          <a:p>
            <a:r>
              <a:rPr lang="en-US" dirty="0" smtClean="0">
                <a:solidFill>
                  <a:schemeClr val="tx1"/>
                </a:solidFill>
              </a:rPr>
              <a:t>MUST comply with regulations and standards.</a:t>
            </a:r>
          </a:p>
          <a:p>
            <a:r>
              <a:rPr lang="en-US" dirty="0" smtClean="0">
                <a:solidFill>
                  <a:schemeClr val="tx1"/>
                </a:solidFill>
              </a:rPr>
              <a:t>Policies can also come from requirements in funding agreements/contracts or licensing bodies</a:t>
            </a:r>
          </a:p>
          <a:p>
            <a:endParaRPr lang="en-US" dirty="0">
              <a:solidFill>
                <a:schemeClr val="tx1"/>
              </a:solidFill>
            </a:endParaRPr>
          </a:p>
          <a:p>
            <a:pPr>
              <a:spcBef>
                <a:spcPts val="0"/>
              </a:spcBef>
            </a:pPr>
            <a:r>
              <a:rPr lang="en-US" i="1" dirty="0" smtClean="0">
                <a:solidFill>
                  <a:schemeClr val="tx1"/>
                </a:solidFill>
              </a:rPr>
              <a:t>Procedures, Guidelines and Codes </a:t>
            </a:r>
          </a:p>
          <a:p>
            <a:pPr marL="0" indent="0">
              <a:spcBef>
                <a:spcPts val="0"/>
              </a:spcBef>
              <a:buNone/>
            </a:pPr>
            <a:r>
              <a:rPr lang="en-US" i="1" dirty="0" smtClean="0">
                <a:solidFill>
                  <a:schemeClr val="tx1"/>
                </a:solidFill>
              </a:rPr>
              <a:t>do not HAVE to be complied with legally, </a:t>
            </a:r>
          </a:p>
          <a:p>
            <a:pPr marL="0" indent="0">
              <a:spcBef>
                <a:spcPts val="0"/>
              </a:spcBef>
              <a:buNone/>
            </a:pPr>
            <a:r>
              <a:rPr lang="en-US" i="1" dirty="0" smtClean="0">
                <a:solidFill>
                  <a:schemeClr val="tx1"/>
                </a:solidFill>
              </a:rPr>
              <a:t>but non-compliance has consequences.</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126" y="3080822"/>
            <a:ext cx="2390775" cy="1914525"/>
          </a:xfrm>
          <a:prstGeom prst="rect">
            <a:avLst/>
          </a:prstGeom>
        </p:spPr>
      </p:pic>
    </p:spTree>
    <p:extLst>
      <p:ext uri="{BB962C8B-B14F-4D97-AF65-F5344CB8AC3E}">
        <p14:creationId xmlns:p14="http://schemas.microsoft.com/office/powerpoint/2010/main" val="129448877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38" y="357187"/>
            <a:ext cx="8509685" cy="631354"/>
          </a:xfrm>
        </p:spPr>
        <p:txBody>
          <a:bodyPr/>
          <a:lstStyle/>
          <a:p>
            <a:r>
              <a:rPr lang="en-US" dirty="0" smtClean="0">
                <a:solidFill>
                  <a:srgbClr val="002060"/>
                </a:solidFill>
                <a:latin typeface="Arial Rounded MT Bold" panose="020F0704030504030204" pitchFamily="34" charset="0"/>
              </a:rPr>
              <a:t>Consequences of non-compliance</a:t>
            </a:r>
            <a:endParaRPr lang="en-US" dirty="0">
              <a:solidFill>
                <a:srgbClr val="002060"/>
              </a:solidFill>
              <a:latin typeface="Arial Rounded MT Bold" panose="020F0704030504030204" pitchFamily="34" charset="0"/>
            </a:endParaRPr>
          </a:p>
        </p:txBody>
      </p:sp>
      <p:sp>
        <p:nvSpPr>
          <p:cNvPr id="3" name="Text Placeholder 2"/>
          <p:cNvSpPr>
            <a:spLocks noGrp="1"/>
          </p:cNvSpPr>
          <p:nvPr>
            <p:ph type="body" sz="quarter" idx="10"/>
          </p:nvPr>
        </p:nvSpPr>
        <p:spPr>
          <a:xfrm>
            <a:off x="313039" y="988541"/>
            <a:ext cx="8386118" cy="3517555"/>
          </a:xfrm>
        </p:spPr>
        <p:txBody>
          <a:bodyPr>
            <a:normAutofit lnSpcReduction="10000"/>
          </a:bodyPr>
          <a:lstStyle/>
          <a:p>
            <a:r>
              <a:rPr lang="en-US" dirty="0" smtClean="0">
                <a:solidFill>
                  <a:schemeClr val="tx1"/>
                </a:solidFill>
              </a:rPr>
              <a:t>Consequences of not complying with legal requirements:</a:t>
            </a:r>
          </a:p>
          <a:p>
            <a:pPr lvl="1">
              <a:spcBef>
                <a:spcPts val="0"/>
              </a:spcBef>
            </a:pPr>
            <a:r>
              <a:rPr lang="en-US" dirty="0" smtClean="0">
                <a:solidFill>
                  <a:schemeClr val="tx1"/>
                </a:solidFill>
              </a:rPr>
              <a:t>Fines</a:t>
            </a:r>
          </a:p>
          <a:p>
            <a:pPr lvl="1">
              <a:spcBef>
                <a:spcPts val="0"/>
              </a:spcBef>
            </a:pPr>
            <a:r>
              <a:rPr lang="en-US" dirty="0" smtClean="0">
                <a:solidFill>
                  <a:schemeClr val="tx1"/>
                </a:solidFill>
              </a:rPr>
              <a:t>Cancellation of </a:t>
            </a:r>
            <a:r>
              <a:rPr lang="en-US" dirty="0" err="1" smtClean="0">
                <a:solidFill>
                  <a:schemeClr val="tx1"/>
                </a:solidFill>
              </a:rPr>
              <a:t>licences</a:t>
            </a:r>
            <a:r>
              <a:rPr lang="en-US" dirty="0" smtClean="0">
                <a:solidFill>
                  <a:schemeClr val="tx1"/>
                </a:solidFill>
              </a:rPr>
              <a:t>/contracts</a:t>
            </a:r>
          </a:p>
          <a:p>
            <a:pPr lvl="1">
              <a:spcBef>
                <a:spcPts val="0"/>
              </a:spcBef>
            </a:pPr>
            <a:r>
              <a:rPr lang="en-US" dirty="0" smtClean="0">
                <a:solidFill>
                  <a:schemeClr val="tx1"/>
                </a:solidFill>
              </a:rPr>
              <a:t>Bankruptcy from legal </a:t>
            </a:r>
            <a:r>
              <a:rPr lang="en-US" dirty="0" err="1" smtClean="0">
                <a:solidFill>
                  <a:schemeClr val="tx1"/>
                </a:solidFill>
              </a:rPr>
              <a:t>defence</a:t>
            </a:r>
            <a:endParaRPr lang="en-US" dirty="0" smtClean="0">
              <a:solidFill>
                <a:schemeClr val="tx1"/>
              </a:solidFill>
            </a:endParaRPr>
          </a:p>
          <a:p>
            <a:pPr lvl="1">
              <a:spcBef>
                <a:spcPts val="0"/>
              </a:spcBef>
            </a:pPr>
            <a:r>
              <a:rPr lang="en-US" dirty="0">
                <a:solidFill>
                  <a:schemeClr val="tx1"/>
                </a:solidFill>
              </a:rPr>
              <a:t>Operational </a:t>
            </a:r>
            <a:r>
              <a:rPr lang="en-US" dirty="0" smtClean="0">
                <a:solidFill>
                  <a:schemeClr val="tx1"/>
                </a:solidFill>
              </a:rPr>
              <a:t>restrictions</a:t>
            </a:r>
          </a:p>
          <a:p>
            <a:pPr lvl="1">
              <a:spcBef>
                <a:spcPts val="0"/>
              </a:spcBef>
            </a:pPr>
            <a:r>
              <a:rPr lang="en-US" dirty="0" smtClean="0">
                <a:solidFill>
                  <a:schemeClr val="tx1"/>
                </a:solidFill>
              </a:rPr>
              <a:t>Loss of service for clients</a:t>
            </a:r>
          </a:p>
          <a:p>
            <a:r>
              <a:rPr lang="en-US" dirty="0" smtClean="0">
                <a:solidFill>
                  <a:schemeClr val="tx1"/>
                </a:solidFill>
              </a:rPr>
              <a:t>Consequences of not complying with ethical requirements:</a:t>
            </a:r>
            <a:endParaRPr lang="en-US" dirty="0">
              <a:solidFill>
                <a:schemeClr val="tx1"/>
              </a:solidFill>
            </a:endParaRPr>
          </a:p>
          <a:p>
            <a:pPr lvl="1">
              <a:spcBef>
                <a:spcPts val="0"/>
              </a:spcBef>
            </a:pPr>
            <a:r>
              <a:rPr lang="en-US" dirty="0" smtClean="0">
                <a:solidFill>
                  <a:schemeClr val="tx1"/>
                </a:solidFill>
              </a:rPr>
              <a:t>Mostly personal, but also</a:t>
            </a:r>
          </a:p>
          <a:p>
            <a:pPr lvl="1">
              <a:spcBef>
                <a:spcPts val="0"/>
              </a:spcBef>
            </a:pPr>
            <a:r>
              <a:rPr lang="en-US" dirty="0" smtClean="0">
                <a:solidFill>
                  <a:schemeClr val="tx1"/>
                </a:solidFill>
              </a:rPr>
              <a:t>Loss of reputation   </a:t>
            </a:r>
          </a:p>
          <a:p>
            <a:pPr lvl="1">
              <a:spcBef>
                <a:spcPts val="0"/>
              </a:spcBef>
            </a:pPr>
            <a:r>
              <a:rPr lang="en-US" dirty="0" smtClean="0">
                <a:solidFill>
                  <a:schemeClr val="tx1"/>
                </a:solidFill>
              </a:rPr>
              <a:t>Loss of business</a:t>
            </a:r>
          </a:p>
          <a:p>
            <a:pPr lvl="1">
              <a:spcBef>
                <a:spcPts val="0"/>
              </a:spcBef>
            </a:pPr>
            <a:r>
              <a:rPr lang="en-US" dirty="0" smtClean="0">
                <a:solidFill>
                  <a:schemeClr val="tx1"/>
                </a:solidFill>
              </a:rPr>
              <a:t>Loss of employment </a:t>
            </a:r>
            <a:endParaRPr lang="en-US"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2984" y="1320957"/>
            <a:ext cx="2421426" cy="152109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4778" y="3275665"/>
            <a:ext cx="2248930" cy="1496944"/>
          </a:xfrm>
          <a:prstGeom prst="rect">
            <a:avLst/>
          </a:prstGeom>
        </p:spPr>
      </p:pic>
    </p:spTree>
    <p:extLst>
      <p:ext uri="{BB962C8B-B14F-4D97-AF65-F5344CB8AC3E}">
        <p14:creationId xmlns:p14="http://schemas.microsoft.com/office/powerpoint/2010/main" val="2190947571"/>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ARA Powerpoint deck 16x9 [Read-Only]" id="{4B97E9E0-FA7C-4620-81BE-7DCB02511129}" vid="{08763031-C193-4DE1-B6D4-34EC17C18210}"/>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a3c1f5b-7350-4609-a4fc-14bedbd8f3d5">3EPHSYZJ643V-254-5</_dlc_DocId>
    <_dlc_DocIdUrl xmlns="4a3c1f5b-7350-4609-a4fc-14bedbd8f3d5">
      <Url>https://portal.incara.cara.org.au/mfae/MedCom/_layouts/15/DocIdRedir.aspx?ID=3EPHSYZJ643V-254-5</Url>
      <Description>3EPHSYZJ643V-254-5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D6C3974A62CD48A2B48626171C2C3A" ma:contentTypeVersion="0" ma:contentTypeDescription="Create a new document." ma:contentTypeScope="" ma:versionID="c66ceee8c4c287ff8b00a964ec56dfec">
  <xsd:schema xmlns:xsd="http://www.w3.org/2001/XMLSchema" xmlns:xs="http://www.w3.org/2001/XMLSchema" xmlns:p="http://schemas.microsoft.com/office/2006/metadata/properties" xmlns:ns2="4a3c1f5b-7350-4609-a4fc-14bedbd8f3d5" targetNamespace="http://schemas.microsoft.com/office/2006/metadata/properties" ma:root="true" ma:fieldsID="3c0b64008f7958f489218d5655e8d37f" ns2:_="">
    <xsd:import namespace="4a3c1f5b-7350-4609-a4fc-14bedbd8f3d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3c1f5b-7350-4609-a4fc-14bedbd8f3d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8E8BDA6-460E-4440-ADF8-D863EBADA21E}">
  <ds:schemaRefs>
    <ds:schemaRef ds:uri="http://purl.org/dc/dcmitype/"/>
    <ds:schemaRef ds:uri="http://schemas.microsoft.com/office/infopath/2007/PartnerControls"/>
    <ds:schemaRef ds:uri="http://purl.org/dc/elements/1.1/"/>
    <ds:schemaRef ds:uri="http://schemas.microsoft.com/office/2006/documentManagement/types"/>
    <ds:schemaRef ds:uri="4a3c1f5b-7350-4609-a4fc-14bedbd8f3d5"/>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134AD6E-FF0D-46A6-AA93-AF9E6038C30E}">
  <ds:schemaRefs>
    <ds:schemaRef ds:uri="http://schemas.microsoft.com/sharepoint/v3/contenttype/forms"/>
  </ds:schemaRefs>
</ds:datastoreItem>
</file>

<file path=customXml/itemProps3.xml><?xml version="1.0" encoding="utf-8"?>
<ds:datastoreItem xmlns:ds="http://schemas.openxmlformats.org/officeDocument/2006/customXml" ds:itemID="{A79F265F-DE9A-4C75-9777-8320DC7810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3c1f5b-7350-4609-a4fc-14bedbd8f3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31496F6-FF8D-4EA8-8296-B56677EF21C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CARA Powerpoint deck 16x9</Template>
  <TotalTime>475</TotalTime>
  <Words>993</Words>
  <Application>Microsoft Office PowerPoint</Application>
  <PresentationFormat>On-screen Show (16:9)</PresentationFormat>
  <Paragraphs>117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 Rounded MT Bold</vt:lpstr>
      <vt:lpstr>Century Gothic</vt:lpstr>
      <vt:lpstr>Helvetica Light</vt:lpstr>
      <vt:lpstr>Helvetica Neue</vt:lpstr>
      <vt:lpstr>White</vt:lpstr>
      <vt:lpstr>Legal vs Ethical in disability support</vt:lpstr>
      <vt:lpstr>What’s the difference?</vt:lpstr>
      <vt:lpstr>PowerPoint Presentation</vt:lpstr>
      <vt:lpstr>PowerPoint Presentation</vt:lpstr>
      <vt:lpstr>Some laws that are based in ethics</vt:lpstr>
      <vt:lpstr>Where do Cara policies come from?</vt:lpstr>
      <vt:lpstr>PowerPoint Presentation</vt:lpstr>
      <vt:lpstr>Compliance</vt:lpstr>
      <vt:lpstr>Consequences of non-compliance</vt:lpstr>
      <vt:lpstr>PowerPoint Presentation</vt:lpstr>
      <vt:lpstr>Conflict between law &amp; ethics</vt:lpstr>
      <vt:lpstr>PowerPoint Presentation</vt:lpstr>
      <vt:lpstr>Legal or Ethical?  (Let’s play along…)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Leahy</dc:creator>
  <cp:lastModifiedBy>Monica Leahy</cp:lastModifiedBy>
  <cp:revision>32</cp:revision>
  <cp:lastPrinted>2017-09-25T04:42:40Z</cp:lastPrinted>
  <dcterms:created xsi:type="dcterms:W3CDTF">2017-09-06T00:12:01Z</dcterms:created>
  <dcterms:modified xsi:type="dcterms:W3CDTF">2017-09-25T07:24:49Z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0x010100A8D6C3974A62CD48A2B48626171C2C3A</vt:lpwstr>
  </property>
  <property fmtid="{D5CDD505-2E9C-101B-9397-08002B2CF9AE}" pid="3" name="_dlc_DocIdItemGuid">
    <vt:lpwstr>21c46b38-eb53-47f2-8568-4946882fb777</vt:lpwstr>
  </property>
</Properties>
</file>